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package/2006/relationships/metadata/thumbnail" Target="docProps/thumbnail.jpeg" Id="rId2" /><Relationship Type="http://schemas.openxmlformats.org/officeDocument/2006/relationships/officeDocument" Target="ppt/presentation.xml" Id="rId1" /><Relationship Type="http://schemas.openxmlformats.org/officeDocument/2006/relationships/extended-properties" Target="docProps/app.xml" Id="rId4" /><Relationship Type="http://schemas.openxmlformats.org/officeDocument/2006/relationships/custom-properties" Target="/docProps/custom.xml" Id="R3db37f1291734df3"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68" r:id="rId5"/>
    <p:sldMasterId id="2147483670" r:id="rId6"/>
    <p:sldMasterId id="2147483672" r:id="rId7"/>
    <p:sldMasterId id="2147483674" r:id="rId8"/>
    <p:sldMasterId id="2147483676" r:id="rId9"/>
  </p:sldMasterIdLst>
  <p:sldIdLst>
    <p:sldId id="266" r:id="rId10"/>
    <p:sldId id="257" r:id="rId11"/>
    <p:sldId id="258" r:id="rId12"/>
    <p:sldId id="259" r:id="rId13"/>
    <p:sldId id="260" r:id="rId14"/>
    <p:sldId id="261" r:id="rId15"/>
    <p:sldId id="262" r:id="rId16"/>
    <p:sldId id="263" r:id="rId17"/>
    <p:sldId id="264" r:id="rId18"/>
    <p:sldId id="26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1" autoAdjust="0"/>
    <p:restoredTop sz="94664" autoAdjust="0"/>
  </p:normalViewPr>
  <p:slideViewPr>
    <p:cSldViewPr>
      <p:cViewPr>
        <p:scale>
          <a:sx n="77" d="100"/>
          <a:sy n="77" d="100"/>
        </p:scale>
        <p:origin x="-11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tableStyles" Target="tableStyles.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4C77970-2184-46BA-82F5-240D08E2757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764638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4C77970-2184-46BA-82F5-240D08E2757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764638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5408DE-5BAA-43B9-ACD4-E52C5C77D92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14134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5408DE-5BAA-43B9-ACD4-E52C5C77D92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14134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5408DE-5BAA-43B9-ACD4-E52C5C77D92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14134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5408DE-5BAA-43B9-ACD4-E52C5C77D92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14134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5408DE-5BAA-43B9-ACD4-E52C5C77D92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14134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5408DE-5BAA-43B9-ACD4-E52C5C77D92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14134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5408DE-5BAA-43B9-ACD4-E52C5C77D92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141342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0895501D-0AE5-46C1-B1C1-9FC2B678647E}"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0895501D-0AE5-46C1-B1C1-9FC2B678647E}"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3"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0895501D-0AE5-46C1-B1C1-9FC2B678647E}"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5"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0895501D-0AE5-46C1-B1C1-9FC2B678647E}"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7"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0895501D-0AE5-46C1-B1C1-9FC2B678647E}"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9"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0895501D-0AE5-46C1-B1C1-9FC2B678647E}"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1"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0895501D-0AE5-46C1-B1C1-9FC2B678647E}"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3"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0895501D-0AE5-46C1-B1C1-9FC2B678647E}"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0895501D-0AE5-46C1-B1C1-9FC2B678647E}"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7"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4744"/>
            <a:ext cx="8229600" cy="3154362"/>
          </a:xfrm>
        </p:spPr>
        <p:txBody>
          <a:bodyPr/>
          <a:lstStyle/>
          <a:p>
            <a:r>
              <a:rPr lang="en-GB" dirty="0"/>
              <a:t>Using brain science to inform practice</a:t>
            </a:r>
          </a:p>
        </p:txBody>
      </p:sp>
    </p:spTree>
    <p:extLst>
      <p:ext uri="{BB962C8B-B14F-4D97-AF65-F5344CB8AC3E}">
        <p14:creationId xmlns:p14="http://schemas.microsoft.com/office/powerpoint/2010/main" val="29564451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GB" smtClean="0"/>
              <a:t>Respectful</a:t>
            </a:r>
          </a:p>
        </p:txBody>
      </p:sp>
      <p:sp>
        <p:nvSpPr>
          <p:cNvPr id="27651" name="Content Placeholder 2"/>
          <p:cNvSpPr>
            <a:spLocks noGrp="1"/>
          </p:cNvSpPr>
          <p:nvPr>
            <p:ph idx="1"/>
          </p:nvPr>
        </p:nvSpPr>
        <p:spPr/>
        <p:txBody>
          <a:bodyPr/>
          <a:lstStyle/>
          <a:p>
            <a:pPr>
              <a:lnSpc>
                <a:spcPct val="200000"/>
              </a:lnSpc>
            </a:pPr>
            <a:r>
              <a:rPr lang="en-GB" smtClean="0"/>
              <a:t>of child</a:t>
            </a:r>
          </a:p>
          <a:p>
            <a:pPr>
              <a:lnSpc>
                <a:spcPct val="200000"/>
              </a:lnSpc>
            </a:pPr>
            <a:r>
              <a:rPr lang="en-GB" smtClean="0"/>
              <a:t>of family </a:t>
            </a:r>
          </a:p>
          <a:p>
            <a:pPr>
              <a:lnSpc>
                <a:spcPct val="200000"/>
              </a:lnSpc>
            </a:pPr>
            <a:r>
              <a:rPr lang="en-GB" smtClean="0"/>
              <a:t>of culture</a:t>
            </a:r>
          </a:p>
          <a:p>
            <a:pPr>
              <a:lnSpc>
                <a:spcPct val="200000"/>
              </a:lnSpc>
            </a:pP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3"/>
          <p:cNvSpPr txBox="1">
            <a:spLocks noChangeArrowheads="1"/>
          </p:cNvSpPr>
          <p:nvPr/>
        </p:nvSpPr>
        <p:spPr bwMode="auto">
          <a:xfrm>
            <a:off x="1042988" y="1989138"/>
            <a:ext cx="6985000"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GB" sz="3200">
                <a:solidFill>
                  <a:srgbClr val="000000"/>
                </a:solidFill>
              </a:rPr>
              <a:t>It is easier to change an </a:t>
            </a:r>
            <a:r>
              <a:rPr lang="en-GB" sz="3200" i="1">
                <a:solidFill>
                  <a:srgbClr val="000000"/>
                </a:solidFill>
              </a:rPr>
              <a:t>organising</a:t>
            </a:r>
            <a:r>
              <a:rPr lang="en-GB" sz="3200">
                <a:solidFill>
                  <a:srgbClr val="000000"/>
                </a:solidFill>
              </a:rPr>
              <a:t> brain than an </a:t>
            </a:r>
            <a:r>
              <a:rPr lang="en-GB" sz="3200" i="1">
                <a:solidFill>
                  <a:srgbClr val="000000"/>
                </a:solidFill>
              </a:rPr>
              <a:t>organised</a:t>
            </a:r>
            <a:r>
              <a:rPr lang="en-GB" sz="3200">
                <a:solidFill>
                  <a:srgbClr val="000000"/>
                </a:solidFill>
              </a:rPr>
              <a:t> brain which is why intervening in  the earliest years is easier than later in the life of  a child, adolescent or adult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4294967295"/>
          </p:nvPr>
        </p:nvSpPr>
        <p:spPr>
          <a:xfrm>
            <a:off x="467544" y="1052736"/>
            <a:ext cx="8229600" cy="4525962"/>
          </a:xfrm>
        </p:spPr>
        <p:txBody>
          <a:bodyPr/>
          <a:lstStyle/>
          <a:p>
            <a:pPr marL="0" indent="0" algn="just">
              <a:buFontTx/>
              <a:buNone/>
            </a:pPr>
            <a:r>
              <a:rPr lang="en-GB" sz="4000" dirty="0" smtClean="0"/>
              <a:t>Without </a:t>
            </a:r>
            <a:r>
              <a:rPr lang="en-GB" sz="4000" dirty="0" smtClean="0"/>
              <a:t>understanding the basic principles of how the brain develops and changes, one cannot expect to design and implement effective interventions. Efforts that are well intended may be developmentally misinformed. </a:t>
            </a:r>
          </a:p>
        </p:txBody>
      </p:sp>
      <p:sp>
        <p:nvSpPr>
          <p:cNvPr id="20483" name="TextBox 3"/>
          <p:cNvSpPr txBox="1">
            <a:spLocks noChangeArrowheads="1"/>
          </p:cNvSpPr>
          <p:nvPr/>
        </p:nvSpPr>
        <p:spPr bwMode="auto">
          <a:xfrm>
            <a:off x="323850" y="5805488"/>
            <a:ext cx="37433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GB">
                <a:solidFill>
                  <a:srgbClr val="000000"/>
                </a:solidFill>
              </a:rPr>
              <a:t> </a:t>
            </a:r>
            <a:r>
              <a:rPr lang="en-GB" sz="1400" i="1">
                <a:solidFill>
                  <a:srgbClr val="000000"/>
                </a:solidFill>
              </a:rPr>
              <a:t>The Neurosequential Model of Therapeutics  </a:t>
            </a:r>
            <a:r>
              <a:rPr lang="en-GB" sz="1400">
                <a:solidFill>
                  <a:srgbClr val="000000"/>
                </a:solidFill>
              </a:rPr>
              <a:t>Perry and Hambrick 2008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z="4000" smtClean="0"/>
              <a:t>Core elements of brain changing interventions!</a:t>
            </a:r>
          </a:p>
        </p:txBody>
      </p:sp>
      <p:sp>
        <p:nvSpPr>
          <p:cNvPr id="21507" name="Content Placeholder 2"/>
          <p:cNvSpPr>
            <a:spLocks noGrp="1"/>
          </p:cNvSpPr>
          <p:nvPr>
            <p:ph idx="1"/>
          </p:nvPr>
        </p:nvSpPr>
        <p:spPr>
          <a:xfrm>
            <a:off x="457200" y="1600200"/>
            <a:ext cx="8229600" cy="3989388"/>
          </a:xfrm>
        </p:spPr>
        <p:txBody>
          <a:bodyPr/>
          <a:lstStyle/>
          <a:p>
            <a:r>
              <a:rPr lang="en-GB" smtClean="0"/>
              <a:t>Relational</a:t>
            </a:r>
          </a:p>
          <a:p>
            <a:r>
              <a:rPr lang="en-GB" smtClean="0"/>
              <a:t>Relevant </a:t>
            </a:r>
          </a:p>
          <a:p>
            <a:r>
              <a:rPr lang="en-GB" smtClean="0"/>
              <a:t>Repetitive </a:t>
            </a:r>
          </a:p>
          <a:p>
            <a:r>
              <a:rPr lang="en-GB" smtClean="0"/>
              <a:t>Rewarding </a:t>
            </a:r>
          </a:p>
          <a:p>
            <a:r>
              <a:rPr lang="en-GB" smtClean="0"/>
              <a:t>Rhythmic </a:t>
            </a:r>
          </a:p>
          <a:p>
            <a:r>
              <a:rPr lang="en-GB" smtClean="0"/>
              <a:t>Respectful</a:t>
            </a:r>
          </a:p>
        </p:txBody>
      </p:sp>
      <p:sp>
        <p:nvSpPr>
          <p:cNvPr id="21508" name="TextBox 1"/>
          <p:cNvSpPr txBox="1">
            <a:spLocks noChangeArrowheads="1"/>
          </p:cNvSpPr>
          <p:nvPr/>
        </p:nvSpPr>
        <p:spPr bwMode="auto">
          <a:xfrm>
            <a:off x="323850" y="6021388"/>
            <a:ext cx="39608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GB" sz="1400">
                <a:solidFill>
                  <a:srgbClr val="000000"/>
                </a:solidFill>
              </a:rPr>
              <a:t>Child Trauma Academy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smtClean="0"/>
              <a:t>Relational (safe) </a:t>
            </a:r>
          </a:p>
        </p:txBody>
      </p:sp>
      <p:sp>
        <p:nvSpPr>
          <p:cNvPr id="3" name="Content Placeholder 2"/>
          <p:cNvSpPr>
            <a:spLocks noGrp="1"/>
          </p:cNvSpPr>
          <p:nvPr>
            <p:ph idx="1"/>
          </p:nvPr>
        </p:nvSpPr>
        <p:spPr/>
        <p:txBody>
          <a:bodyPr/>
          <a:lstStyle/>
          <a:p>
            <a:pPr marL="0" indent="0">
              <a:buFontTx/>
              <a:buNone/>
              <a:defRPr/>
            </a:pPr>
            <a:r>
              <a:rPr lang="en-GB" i="1" dirty="0" smtClean="0"/>
              <a:t>Children with relational stability and multiple positive, healthy adults invested in their lives improve; children with multiple transitions, chaotic and unpredictable family relation- ships, and relational poverty do not improve even when provided with the best ‘‘evidence-based’’ therapies. </a:t>
            </a:r>
          </a:p>
          <a:p>
            <a:pPr>
              <a:defRPr/>
            </a:pPr>
            <a:endParaRPr lang="en-GB" dirty="0"/>
          </a:p>
        </p:txBody>
      </p:sp>
      <p:sp>
        <p:nvSpPr>
          <p:cNvPr id="22532" name="TextBox 3"/>
          <p:cNvSpPr txBox="1">
            <a:spLocks noChangeArrowheads="1"/>
          </p:cNvSpPr>
          <p:nvPr/>
        </p:nvSpPr>
        <p:spPr bwMode="auto">
          <a:xfrm>
            <a:off x="468313" y="6092825"/>
            <a:ext cx="56165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GB" sz="1400" i="1">
                <a:solidFill>
                  <a:srgbClr val="000000"/>
                </a:solidFill>
              </a:rPr>
              <a:t>Examining Child Maltreatment Through a Neurodevelopmental Lens</a:t>
            </a:r>
          </a:p>
          <a:p>
            <a:pPr eaLnBrk="1" fontAlgn="base" hangingPunct="1">
              <a:spcBef>
                <a:spcPct val="0"/>
              </a:spcBef>
              <a:spcAft>
                <a:spcPct val="0"/>
              </a:spcAft>
            </a:pPr>
            <a:r>
              <a:rPr lang="en-GB" sz="1400">
                <a:solidFill>
                  <a:srgbClr val="000000"/>
                </a:solidFill>
              </a:rPr>
              <a:t>Perry (2009)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68313" y="476250"/>
            <a:ext cx="8229600" cy="1143000"/>
          </a:xfrm>
        </p:spPr>
        <p:txBody>
          <a:bodyPr/>
          <a:lstStyle/>
          <a:p>
            <a:r>
              <a:rPr lang="en-GB" sz="3200" smtClean="0"/>
              <a:t/>
            </a:r>
            <a:br>
              <a:rPr lang="en-GB" sz="3200" smtClean="0"/>
            </a:br>
            <a:r>
              <a:rPr lang="en-GB" smtClean="0"/>
              <a:t>Relevant (developmentally matched)</a:t>
            </a:r>
            <a:br>
              <a:rPr lang="en-GB" smtClean="0"/>
            </a:br>
            <a:endParaRPr lang="en-GB" smtClean="0"/>
          </a:p>
        </p:txBody>
      </p:sp>
      <p:sp>
        <p:nvSpPr>
          <p:cNvPr id="23555" name="Content Placeholder 2"/>
          <p:cNvSpPr>
            <a:spLocks noGrp="1"/>
          </p:cNvSpPr>
          <p:nvPr>
            <p:ph idx="1"/>
          </p:nvPr>
        </p:nvSpPr>
        <p:spPr>
          <a:xfrm>
            <a:off x="457200" y="1600200"/>
            <a:ext cx="8229600" cy="4060825"/>
          </a:xfrm>
        </p:spPr>
        <p:txBody>
          <a:bodyPr/>
          <a:lstStyle/>
          <a:p>
            <a:pPr marL="0" indent="0">
              <a:buFontTx/>
              <a:buNone/>
            </a:pPr>
            <a:r>
              <a:rPr lang="en-GB" smtClean="0"/>
              <a:t> </a:t>
            </a:r>
            <a:r>
              <a:rPr lang="en-GB" sz="2200" i="1" smtClean="0"/>
              <a:t>the developmental stage of a child has a profound impact on how an educational, caregiving, or therapeutic experience will influence the brain</a:t>
            </a:r>
          </a:p>
          <a:p>
            <a:pPr marL="0" indent="0">
              <a:buFontTx/>
              <a:buNone/>
            </a:pPr>
            <a:endParaRPr lang="en-GB" sz="2000" smtClean="0"/>
          </a:p>
          <a:p>
            <a:pPr marL="0" indent="0">
              <a:buFontTx/>
              <a:buNone/>
            </a:pPr>
            <a:r>
              <a:rPr lang="en-GB" sz="2400" smtClean="0"/>
              <a:t>For example</a:t>
            </a:r>
          </a:p>
          <a:p>
            <a:pPr marL="0" indent="0">
              <a:buFontTx/>
              <a:buNone/>
            </a:pPr>
            <a:endParaRPr lang="en-GB" sz="2200" smtClean="0"/>
          </a:p>
          <a:p>
            <a:pPr marL="0" indent="0">
              <a:buFontTx/>
              <a:buNone/>
            </a:pPr>
            <a:r>
              <a:rPr lang="en-GB" sz="2200" smtClean="0"/>
              <a:t> </a:t>
            </a:r>
            <a:r>
              <a:rPr lang="en-GB" sz="2200" i="1" smtClean="0"/>
              <a:t>An over anxious, impulsive, dysregulated child (areas governed by the brainstem)will have a difficult time participating in, and benefiting from, services targeting social skills, self-esteem, and reading (interventions targeted at the cortex)</a:t>
            </a:r>
            <a:r>
              <a:rPr lang="en-GB" sz="2200" smtClean="0"/>
              <a:t> </a:t>
            </a:r>
          </a:p>
        </p:txBody>
      </p:sp>
      <p:sp>
        <p:nvSpPr>
          <p:cNvPr id="23556" name="TextBox 1"/>
          <p:cNvSpPr txBox="1">
            <a:spLocks noChangeArrowheads="1"/>
          </p:cNvSpPr>
          <p:nvPr/>
        </p:nvSpPr>
        <p:spPr bwMode="auto">
          <a:xfrm>
            <a:off x="323850" y="5907088"/>
            <a:ext cx="58324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GB" sz="1400" i="1">
                <a:solidFill>
                  <a:srgbClr val="000000"/>
                </a:solidFill>
              </a:rPr>
              <a:t>Examining Child Maltreatment Through a Neurodevelopmental Lens</a:t>
            </a:r>
          </a:p>
          <a:p>
            <a:pPr eaLnBrk="1" fontAlgn="base" hangingPunct="1">
              <a:spcBef>
                <a:spcPct val="0"/>
              </a:spcBef>
              <a:spcAft>
                <a:spcPct val="0"/>
              </a:spcAft>
            </a:pPr>
            <a:r>
              <a:rPr lang="en-GB" sz="1400">
                <a:solidFill>
                  <a:srgbClr val="000000"/>
                </a:solidFill>
              </a:rPr>
              <a:t>Perry (2009)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smtClean="0"/>
              <a:t>Repetitive</a:t>
            </a:r>
          </a:p>
        </p:txBody>
      </p:sp>
      <p:sp>
        <p:nvSpPr>
          <p:cNvPr id="24579" name="Content Placeholder 2"/>
          <p:cNvSpPr>
            <a:spLocks noGrp="1"/>
          </p:cNvSpPr>
          <p:nvPr>
            <p:ph idx="1"/>
          </p:nvPr>
        </p:nvSpPr>
        <p:spPr/>
        <p:txBody>
          <a:bodyPr/>
          <a:lstStyle/>
          <a:p>
            <a:r>
              <a:rPr lang="en-GB" sz="2200" i="1" dirty="0" smtClean="0"/>
              <a:t>Patterned, repetitive activities shape the brain in patterned ways, while chaotic experiences create chaotic dysfunctional organization. Therapeutic activities, then, are most effective when implemented with focused repetition targeting the neural systems one wishes to modify.</a:t>
            </a:r>
          </a:p>
          <a:p>
            <a:r>
              <a:rPr lang="en-GB" sz="2200" i="1" dirty="0" smtClean="0"/>
              <a:t> Even when targeting the appropriate systems in the brain, we rarely provide the repetitions necessary to modify organized neural networks; 1 hour of therapy a week is insufficient to alter the accumulated impact of years of chaos, threat, loss, and humiliation. </a:t>
            </a:r>
          </a:p>
        </p:txBody>
      </p:sp>
      <p:sp>
        <p:nvSpPr>
          <p:cNvPr id="24580" name="TextBox 1"/>
          <p:cNvSpPr txBox="1">
            <a:spLocks noChangeArrowheads="1"/>
          </p:cNvSpPr>
          <p:nvPr/>
        </p:nvSpPr>
        <p:spPr bwMode="auto">
          <a:xfrm>
            <a:off x="323850" y="6092825"/>
            <a:ext cx="60483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GB" sz="1400" i="1">
                <a:solidFill>
                  <a:srgbClr val="000000"/>
                </a:solidFill>
              </a:rPr>
              <a:t>Examining Child Maltreatment Through a Neurodevelopmental Lens</a:t>
            </a:r>
          </a:p>
          <a:p>
            <a:pPr eaLnBrk="1" fontAlgn="base" hangingPunct="1">
              <a:spcBef>
                <a:spcPct val="0"/>
              </a:spcBef>
              <a:spcAft>
                <a:spcPct val="0"/>
              </a:spcAft>
            </a:pPr>
            <a:r>
              <a:rPr lang="en-GB" sz="1400">
                <a:solidFill>
                  <a:srgbClr val="000000"/>
                </a:solidFill>
              </a:rPr>
              <a:t>Perry (2009)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smtClean="0"/>
              <a:t>Rewarding</a:t>
            </a:r>
          </a:p>
        </p:txBody>
      </p:sp>
      <p:sp>
        <p:nvSpPr>
          <p:cNvPr id="3" name="Content Placeholder 2"/>
          <p:cNvSpPr>
            <a:spLocks noGrp="1"/>
          </p:cNvSpPr>
          <p:nvPr>
            <p:ph idx="1"/>
          </p:nvPr>
        </p:nvSpPr>
        <p:spPr>
          <a:xfrm>
            <a:off x="539552" y="1536126"/>
            <a:ext cx="8229600" cy="4525963"/>
          </a:xfrm>
        </p:spPr>
        <p:txBody>
          <a:bodyPr/>
          <a:lstStyle/>
          <a:p>
            <a:pPr marL="0" indent="0">
              <a:buFontTx/>
              <a:buNone/>
              <a:defRPr/>
            </a:pPr>
            <a:r>
              <a:rPr lang="en-GB" i="1" dirty="0" smtClean="0"/>
              <a:t>activities must have some element of reward; therapeutic and learning experiences will generalize and ultimately be most successful if there is some pleasure gained from the activity itself or from the mastery that the activity leads to. </a:t>
            </a:r>
          </a:p>
          <a:p>
            <a:pPr>
              <a:defRPr/>
            </a:pPr>
            <a:endParaRPr lang="en-GB" i="1" dirty="0"/>
          </a:p>
        </p:txBody>
      </p:sp>
      <p:sp>
        <p:nvSpPr>
          <p:cNvPr id="25604" name="TextBox 1"/>
          <p:cNvSpPr txBox="1">
            <a:spLocks noChangeArrowheads="1"/>
          </p:cNvSpPr>
          <p:nvPr/>
        </p:nvSpPr>
        <p:spPr bwMode="auto">
          <a:xfrm>
            <a:off x="323850" y="5799138"/>
            <a:ext cx="56165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GB" sz="1400" i="1">
                <a:solidFill>
                  <a:srgbClr val="000000"/>
                </a:solidFill>
              </a:rPr>
              <a:t>Examining Child Maltreatment Through a Neurodevelopmental Lens</a:t>
            </a:r>
          </a:p>
          <a:p>
            <a:pPr eaLnBrk="1" fontAlgn="base" hangingPunct="1">
              <a:spcBef>
                <a:spcPct val="0"/>
              </a:spcBef>
              <a:spcAft>
                <a:spcPct val="0"/>
              </a:spcAft>
            </a:pPr>
            <a:r>
              <a:rPr lang="en-GB" sz="1400">
                <a:solidFill>
                  <a:srgbClr val="000000"/>
                </a:solidFill>
              </a:rPr>
              <a:t>Perry (2009)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smtClean="0"/>
              <a:t>Rhythmic</a:t>
            </a:r>
          </a:p>
        </p:txBody>
      </p:sp>
      <p:sp>
        <p:nvSpPr>
          <p:cNvPr id="26627" name="Content Placeholder 2"/>
          <p:cNvSpPr>
            <a:spLocks noGrp="1"/>
          </p:cNvSpPr>
          <p:nvPr>
            <p:ph idx="1"/>
          </p:nvPr>
        </p:nvSpPr>
        <p:spPr>
          <a:xfrm>
            <a:off x="468313" y="1268413"/>
            <a:ext cx="8229600" cy="4525962"/>
          </a:xfrm>
        </p:spPr>
        <p:txBody>
          <a:bodyPr/>
          <a:lstStyle/>
          <a:p>
            <a:r>
              <a:rPr lang="en-GB" sz="2000" i="1" dirty="0" smtClean="0"/>
              <a:t> Powerful associations are made during  pre-natal development between rhythmic auditory, tactile and motor activity at 80 beats per minute – the maternal heart rate heard and felt in utero - and the sensation of being warm, satiated, safe and soothed. </a:t>
            </a:r>
          </a:p>
          <a:p>
            <a:r>
              <a:rPr lang="en-GB" sz="2000" i="1" dirty="0" smtClean="0"/>
              <a:t>EMDR, dancing, drumming, music, patterned massage can all "quiet" the brainstem through rhythmic activity that provides stimulation at 80 </a:t>
            </a:r>
            <a:r>
              <a:rPr lang="en-GB" sz="2000" i="1" dirty="0" err="1" smtClean="0"/>
              <a:t>bpm</a:t>
            </a:r>
            <a:r>
              <a:rPr lang="en-GB" sz="2000" i="1" dirty="0" smtClean="0"/>
              <a:t> or sub-rhythms (40, 60) of this primary "soothing" pattern.</a:t>
            </a:r>
          </a:p>
          <a:p>
            <a:r>
              <a:rPr lang="en-GB" sz="2000" i="1" dirty="0" smtClean="0"/>
              <a:t>This patterned, repetitive rhythmic activity has always been a central element of healing and grief rituals in aboriginal cultures. The use of music and movement interventions with traumatized children with has been very promising</a:t>
            </a:r>
          </a:p>
        </p:txBody>
      </p:sp>
      <p:sp>
        <p:nvSpPr>
          <p:cNvPr id="26628" name="TextBox 1"/>
          <p:cNvSpPr txBox="1">
            <a:spLocks noChangeArrowheads="1"/>
          </p:cNvSpPr>
          <p:nvPr/>
        </p:nvSpPr>
        <p:spPr bwMode="auto">
          <a:xfrm>
            <a:off x="107950" y="6092825"/>
            <a:ext cx="61928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GB" sz="1400" i="1">
                <a:solidFill>
                  <a:srgbClr val="000000"/>
                </a:solidFill>
              </a:rPr>
              <a:t>Examining Child Maltreatment Through a Neurodevelopmental Lens</a:t>
            </a:r>
          </a:p>
          <a:p>
            <a:pPr eaLnBrk="1" fontAlgn="base" hangingPunct="1">
              <a:spcBef>
                <a:spcPct val="0"/>
              </a:spcBef>
              <a:spcAft>
                <a:spcPct val="0"/>
              </a:spcAft>
            </a:pPr>
            <a:r>
              <a:rPr lang="en-GB" sz="1400">
                <a:solidFill>
                  <a:srgbClr val="000000"/>
                </a:solidFill>
              </a:rPr>
              <a:t>Perry (2009)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7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8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TotalTime>
  <Words>532</Words>
  <Application>Microsoft Office PowerPoint</Application>
  <PresentationFormat>On-screen Show (4:3)</PresentationFormat>
  <Paragraphs>43</Paragraphs>
  <Slides>10</Slides>
  <Notes>0</Notes>
  <HiddenSlides>0</HiddenSlides>
  <MMClips>0</MMClips>
  <ScaleCrop>false</ScaleCrop>
  <HeadingPairs>
    <vt:vector size="4" baseType="variant">
      <vt:variant>
        <vt:lpstr>Theme</vt:lpstr>
      </vt:variant>
      <vt:variant>
        <vt:i4>9</vt:i4>
      </vt:variant>
      <vt:variant>
        <vt:lpstr>Slide Titles</vt:lpstr>
      </vt:variant>
      <vt:variant>
        <vt:i4>10</vt:i4>
      </vt:variant>
    </vt:vector>
  </HeadingPairs>
  <TitlesOfParts>
    <vt:vector size="19" baseType="lpstr">
      <vt:lpstr>1_Default Design</vt:lpstr>
      <vt:lpstr>2_Default Design</vt:lpstr>
      <vt:lpstr>3_Default Design</vt:lpstr>
      <vt:lpstr>4_Default Design</vt:lpstr>
      <vt:lpstr>5_Default Design</vt:lpstr>
      <vt:lpstr>6_Default Design</vt:lpstr>
      <vt:lpstr>7_Default Design</vt:lpstr>
      <vt:lpstr>8_Default Design</vt:lpstr>
      <vt:lpstr>9_Default Design</vt:lpstr>
      <vt:lpstr>Using brain science to inform practice</vt:lpstr>
      <vt:lpstr>PowerPoint Presentation</vt:lpstr>
      <vt:lpstr>PowerPoint Presentation</vt:lpstr>
      <vt:lpstr>Core elements of brain changing interventions!</vt:lpstr>
      <vt:lpstr>Relational (safe) </vt:lpstr>
      <vt:lpstr> Relevant (developmentally matched) </vt:lpstr>
      <vt:lpstr>Repetitive</vt:lpstr>
      <vt:lpstr>Rewarding</vt:lpstr>
      <vt:lpstr>Rhythmic</vt:lpstr>
      <vt:lpstr>Respectful</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brain science to inform practice</dc:title>
  <dc:creator>Judy</dc:creator>
  <cp:lastModifiedBy>uos</cp:lastModifiedBy>
  <cp:revision>3</cp:revision>
  <dcterms:created xsi:type="dcterms:W3CDTF">2012-11-27T20:48:11Z</dcterms:created>
  <dcterms:modified xsi:type="dcterms:W3CDTF">2012-11-30T15:54:55Z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A4721988</vt:lpwstr>
  </property>
  <property fmtid="{D5CDD505-2E9C-101B-9397-08002B2CF9AE}" pid="4" name="Objective-Title">
    <vt:lpwstr>Unit_6a_-_Using_brain_science_to_inform_practice_(updated_by_JF_Nov_12)</vt:lpwstr>
  </property>
  <property fmtid="{D5CDD505-2E9C-101B-9397-08002B2CF9AE}" pid="5" name="Objective-Comment">
    <vt:lpwstr>
    </vt:lpwstr>
  </property>
  <property fmtid="{D5CDD505-2E9C-101B-9397-08002B2CF9AE}" pid="6" name="Objective-CreationStamp">
    <vt:filetime>2012-12-17T11:29:25Z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2012-12-17T11:29:25Z</vt:filetime>
  </property>
  <property fmtid="{D5CDD505-2E9C-101B-9397-08002B2CF9AE}" pid="10" name="Objective-ModificationStamp">
    <vt:filetime>2012-12-17T11:29:43Z</vt:filetime>
  </property>
  <property fmtid="{D5CDD505-2E9C-101B-9397-08002B2CF9AE}" pid="11" name="Objective-Owner">
    <vt:lpwstr>Brush, Eliza E (Z604769)</vt:lpwstr>
  </property>
  <property fmtid="{D5CDD505-2E9C-101B-9397-08002B2CF9AE}" pid="12" name="Objective-Path">
    <vt:lpwstr>Objective Global Folder:SG File Plan:People, communities and living:Families and children:Care for children:Research and analysis: Care for children:Improving Outcomes for Looked After Children: We can and must do better update: Unit 06: 2012-2017:</vt:lpwstr>
  </property>
  <property fmtid="{D5CDD505-2E9C-101B-9397-08002B2CF9AE}" pid="13" name="Objective-Parent">
    <vt:lpwstr>Improving Outcomes for Looked After Children: We can and must do better update: Unit 06: 2012-2017</vt:lpwstr>
  </property>
  <property fmtid="{D5CDD505-2E9C-101B-9397-08002B2CF9AE}" pid="14" name="Objective-State">
    <vt:lpwstr>Published</vt:lpwstr>
  </property>
  <property fmtid="{D5CDD505-2E9C-101B-9397-08002B2CF9AE}" pid="15" name="Objective-Version">
    <vt:lpwstr>1.0</vt:lpwstr>
  </property>
  <property fmtid="{D5CDD505-2E9C-101B-9397-08002B2CF9AE}" pid="16" name="Objective-VersionNumber">
    <vt:i4>1</vt:i4>
  </property>
  <property fmtid="{D5CDD505-2E9C-101B-9397-08002B2CF9AE}" pid="17" name="Objective-VersionComment">
    <vt:lpwstr>First version</vt:lpwstr>
  </property>
  <property fmtid="{D5CDD505-2E9C-101B-9397-08002B2CF9AE}" pid="18" name="Objective-FileNumber">
    <vt:lpwstr>
    </vt:lpwstr>
  </property>
  <property fmtid="{D5CDD505-2E9C-101B-9397-08002B2CF9AE}" pid="19" name="Objective-Classification">
    <vt:lpwstr>[Inherited - Not Protectively Marked]</vt:lpwstr>
  </property>
  <property fmtid="{D5CDD505-2E9C-101B-9397-08002B2CF9AE}" pid="20" name="Objective-Caveats">
    <vt:lpwstr>
    </vt:lpwstr>
  </property>
  <property fmtid="{D5CDD505-2E9C-101B-9397-08002B2CF9AE}" pid="21" name="Objective-Date of Original [system]">
    <vt:lpwstr>
    </vt:lpwstr>
  </property>
  <property fmtid="{D5CDD505-2E9C-101B-9397-08002B2CF9AE}" pid="22" name="Objective-Date Received [system]">
    <vt:lpwstr>
    </vt:lpwstr>
  </property>
  <property fmtid="{D5CDD505-2E9C-101B-9397-08002B2CF9AE}" pid="23" name="Objective-SG Web Publication - Category [system]">
    <vt:lpwstr>
    </vt:lpwstr>
  </property>
  <property fmtid="{D5CDD505-2E9C-101B-9397-08002B2CF9AE}" pid="24" name="Objective-SG Web Publication - Category 2 Classification [system]">
    <vt:lpwstr>
    </vt:lpwstr>
  </property>
</Properties>
</file>