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docProps/core.xml" Id="rId3" /><Relationship Type="http://schemas.openxmlformats.org/package/2006/relationships/metadata/thumbnail" Target="docProps/thumbnail.jpeg" Id="rId2" /><Relationship Type="http://schemas.openxmlformats.org/officeDocument/2006/relationships/officeDocument" Target="ppt/presentation.xml" Id="rId1" /><Relationship Type="http://schemas.openxmlformats.org/officeDocument/2006/relationships/extended-properties" Target="docProps/app.xml" Id="rId4" /><Relationship Type="http://schemas.openxmlformats.org/officeDocument/2006/relationships/custom-properties" Target="/docProps/custom.xml" Id="R94e87e1187b54ee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1" r:id="rId3"/>
    <p:sldId id="262" r:id="rId4"/>
    <p:sldId id="268" r:id="rId5"/>
    <p:sldId id="263" r:id="rId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EDDBD0-053C-4E4B-BBDB-601090BFD6C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C5B7A-75BC-4199-8757-2614A6BADB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54722-1EDA-440D-B7DE-3876A5CFB0B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98986-74DA-4D1D-9DDE-FC4B7F67B5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A7C89-2C2E-4226-A330-A35172DBF71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AE5107-47B5-47EE-8E6D-4760E8C423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0DC864-6FBB-4C8A-AEC4-6B5029EA1C3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829A91-BCDD-4A99-81FC-4F9E7F0D43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5A919-46C0-463B-B829-CE4AF85919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089BF-5035-4DC2-87A3-D7621EC077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A5870-9B92-4A16-991B-3BB2935F796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4B2396-6D57-4F78-A78C-16BEC71573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AutoShape 7" descr="https://nemo.strath.ac.uk/exchange/jds98104/Inbox/Power%20point.EML/1_multipart_xF8FF_2_multipart_xF8FF_4_PPT%20Master.jpg/C58EA28C-18C0-4a97-9AF2-036E93DDAFB3/PPT%20Master.jpg?attach=1"/>
          <p:cNvSpPr>
            <a:spLocks noChangeAspect="1" noChangeArrowheads="1"/>
          </p:cNvSpPr>
          <p:nvPr userDrawn="1"/>
        </p:nvSpPr>
        <p:spPr bwMode="auto">
          <a:xfrm>
            <a:off x="155575" y="46038"/>
            <a:ext cx="7524750" cy="564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2" name="AutoShape 8" descr="https://nemo.strath.ac.uk/exchange/jds98104/Inbox/Power%20point.EML/1_multipart_xF8FF_2_multipart_xF8FF_4_PPT%20Master.jpg/C58EA28C-18C0-4a97-9AF2-036E93DDAFB3/PPT%20Master.jpg?attach=1"/>
          <p:cNvSpPr>
            <a:spLocks noChangeAspect="1" noChangeArrowheads="1"/>
          </p:cNvSpPr>
          <p:nvPr userDrawn="1"/>
        </p:nvSpPr>
        <p:spPr bwMode="auto">
          <a:xfrm>
            <a:off x="155575" y="46038"/>
            <a:ext cx="7524750" cy="564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033" name="Picture 9" descr="PPT Master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836712"/>
            <a:ext cx="7772400" cy="1470025"/>
          </a:xfrm>
        </p:spPr>
        <p:txBody>
          <a:bodyPr/>
          <a:lstStyle/>
          <a:p>
            <a:r>
              <a:rPr lang="en-GB" dirty="0" smtClean="0"/>
              <a:t>The Equality Act 2010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544" y="2348880"/>
            <a:ext cx="8280920" cy="2592288"/>
          </a:xfrm>
        </p:spPr>
        <p:txBody>
          <a:bodyPr/>
          <a:lstStyle/>
          <a:p>
            <a:r>
              <a:rPr lang="en-US" sz="2400" dirty="0" smtClean="0"/>
              <a:t>The act came into force in October 2010</a:t>
            </a:r>
          </a:p>
          <a:p>
            <a:r>
              <a:rPr lang="en-US" sz="2400" dirty="0" smtClean="0"/>
              <a:t>In respect to disability the Act uses similar definitions to those in the Disability Discrimination Act 1995 / 2005 which it replaces. Some new provisions are introduced in respect of direct discrimination, harassment and indirect discrimination.</a:t>
            </a:r>
          </a:p>
          <a:p>
            <a:endParaRPr lang="en-US" sz="2400" dirty="0" smtClean="0"/>
          </a:p>
          <a:p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Legal definitions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/>
              <a:t>disability is defined as a physical or mental impairment which has a</a:t>
            </a:r>
            <a:r>
              <a:rPr lang="en-US" sz="2400" u="sng" dirty="0" smtClean="0"/>
              <a:t> </a:t>
            </a:r>
            <a:r>
              <a:rPr lang="en-US" sz="2400" b="1" dirty="0" smtClean="0"/>
              <a:t>substantial and long-term</a:t>
            </a:r>
            <a:r>
              <a:rPr lang="en-US" sz="2400" dirty="0" smtClean="0"/>
              <a:t> adverse effect on his or her ability to carry out </a:t>
            </a:r>
            <a:r>
              <a:rPr lang="en-US" sz="2400" b="1" dirty="0" smtClean="0"/>
              <a:t>normal day-to-day activities.’</a:t>
            </a:r>
          </a:p>
          <a:p>
            <a:pPr>
              <a:buFontTx/>
              <a:buNone/>
            </a:pPr>
            <a:endParaRPr lang="en-US" sz="2400" b="1" dirty="0" smtClean="0"/>
          </a:p>
          <a:p>
            <a:pPr lvl="1"/>
            <a:r>
              <a:rPr lang="en-US" sz="2000" i="1" dirty="0" smtClean="0"/>
              <a:t>‘</a:t>
            </a:r>
            <a:r>
              <a:rPr lang="en-US" sz="2000" dirty="0" smtClean="0"/>
              <a:t>physical impairment’ includes sensory impairment;</a:t>
            </a:r>
          </a:p>
          <a:p>
            <a:pPr lvl="1"/>
            <a:r>
              <a:rPr lang="en-US" sz="2000" dirty="0" smtClean="0"/>
              <a:t>‘mental impairment’  includes learning difficulties and an impairment resulting from or consisting of a mental illness.</a:t>
            </a:r>
            <a:r>
              <a:rPr lang="en-GB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39552" y="1628800"/>
            <a:ext cx="8229600" cy="2663502"/>
          </a:xfrm>
        </p:spPr>
        <p:txBody>
          <a:bodyPr/>
          <a:lstStyle/>
          <a:p>
            <a:pPr marL="179388" indent="-179388">
              <a:buFontTx/>
              <a:buNone/>
            </a:pPr>
            <a:r>
              <a:rPr lang="en-GB" sz="2800" dirty="0" smtClean="0"/>
              <a:t>  The legal definition can include a </a:t>
            </a:r>
            <a:r>
              <a:rPr lang="en-GB" sz="2800" dirty="0" smtClean="0"/>
              <a:t>wide range </a:t>
            </a:r>
            <a:r>
              <a:rPr lang="en-GB" sz="2800" dirty="0" smtClean="0"/>
              <a:t>of impairments, including hidden impairments such as dyslexia, autism, speech and language impairments and Attention Deficit Hyperactivity Disorder (ADHD), fluctuating impairments and progressive impairments.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-171450"/>
            <a:ext cx="8229600" cy="1143000"/>
          </a:xfrm>
        </p:spPr>
        <p:txBody>
          <a:bodyPr/>
          <a:lstStyle/>
          <a:p>
            <a:r>
              <a:rPr lang="en-GB" dirty="0" smtClean="0"/>
              <a:t>For the purposes of the Act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124744"/>
            <a:ext cx="8229600" cy="403210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400" b="1" dirty="0" smtClean="0"/>
              <a:t>substantial</a:t>
            </a:r>
            <a:r>
              <a:rPr lang="en-GB" sz="2400" dirty="0" smtClean="0"/>
              <a:t> means neither minor nor trivial and beyond the normal differences in ability that exist </a:t>
            </a:r>
            <a:endParaRPr lang="en-GB" sz="2400" dirty="0" smtClean="0"/>
          </a:p>
          <a:p>
            <a:pPr>
              <a:lnSpc>
                <a:spcPct val="80000"/>
              </a:lnSpc>
            </a:pPr>
            <a:endParaRPr lang="en-GB" sz="2400" dirty="0" smtClean="0"/>
          </a:p>
          <a:p>
            <a:pPr>
              <a:lnSpc>
                <a:spcPct val="80000"/>
              </a:lnSpc>
            </a:pPr>
            <a:r>
              <a:rPr lang="en-GB" sz="2400" b="1" dirty="0" smtClean="0"/>
              <a:t>long term</a:t>
            </a:r>
            <a:r>
              <a:rPr lang="en-GB" sz="2400" dirty="0" smtClean="0"/>
              <a:t> means that the effect of the impairment has lasted or is likely to last for at least 12 months (or the rest of a persons life) (there are special rules covering recurring or fluctuating conditions) </a:t>
            </a:r>
            <a:endParaRPr lang="en-GB" sz="2400" dirty="0" smtClean="0"/>
          </a:p>
          <a:p>
            <a:pPr>
              <a:lnSpc>
                <a:spcPct val="80000"/>
              </a:lnSpc>
            </a:pPr>
            <a:endParaRPr lang="en-GB" sz="2400" dirty="0" smtClean="0"/>
          </a:p>
          <a:p>
            <a:pPr>
              <a:lnSpc>
                <a:spcPct val="80000"/>
              </a:lnSpc>
            </a:pPr>
            <a:r>
              <a:rPr lang="en-GB" sz="2400" b="1" dirty="0" smtClean="0"/>
              <a:t>normal day-to-day activities</a:t>
            </a:r>
            <a:r>
              <a:rPr lang="en-GB" sz="2400" dirty="0" smtClean="0"/>
              <a:t> include everyday things like eating, washing, walking, using the phone, using the computer, travelling, social activities and shopping </a:t>
            </a:r>
          </a:p>
          <a:p>
            <a:pPr>
              <a:lnSpc>
                <a:spcPct val="80000"/>
              </a:lnSpc>
            </a:pPr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Legal obligations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467544" y="1412777"/>
            <a:ext cx="828092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 smtClean="0"/>
              <a:t>There are new provisions on direct discrimination, discrimination arising from disability, harassment and indirect discrimination. </a:t>
            </a:r>
            <a:endParaRPr lang="en-GB" sz="2400" dirty="0" smtClean="0"/>
          </a:p>
          <a:p>
            <a:pPr>
              <a:spcBef>
                <a:spcPct val="50000"/>
              </a:spcBef>
            </a:pPr>
            <a:endParaRPr lang="en-GB" sz="2400" dirty="0" smtClean="0"/>
          </a:p>
          <a:p>
            <a:pPr>
              <a:spcBef>
                <a:spcPct val="50000"/>
              </a:spcBef>
            </a:pPr>
            <a:r>
              <a:rPr lang="en-GB" sz="2400" dirty="0" smtClean="0"/>
              <a:t>The disability </a:t>
            </a:r>
            <a:r>
              <a:rPr lang="en-GB" sz="2400" dirty="0"/>
              <a:t>Quick Start Guide tells you how the Equality Act 2010 changes what you have to do in order to prevent and address disability discrimination and disability-related harassment when you provide goods, facilities and services to the public.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</TotalTime>
  <Words>283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1_Default Design</vt:lpstr>
      <vt:lpstr>The Equality Act 2010</vt:lpstr>
      <vt:lpstr>Legal definitions</vt:lpstr>
      <vt:lpstr>Slide 3</vt:lpstr>
      <vt:lpstr>For the purposes of the Act</vt:lpstr>
      <vt:lpstr>Legal obligations</vt:lpstr>
    </vt:vector>
  </TitlesOfParts>
  <Company>Samsung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Disability Discrimination Act</dc:title>
  <dc:creator>Judy</dc:creator>
  <cp:lastModifiedBy>Graham McCann</cp:lastModifiedBy>
  <cp:revision>6</cp:revision>
  <dcterms:created xsi:type="dcterms:W3CDTF">2008-08-01T20:12:53Z</dcterms:created>
  <dcterms:modified xsi:type="dcterms:W3CDTF">2012-11-14T11:45:14Z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A4720194</vt:lpwstr>
  </property>
  <property fmtid="{D5CDD505-2E9C-101B-9397-08002B2CF9AE}" pid="4" name="Objective-Title">
    <vt:lpwstr>Unit_5_-_The__equality_act_(updated_by_VW_Nov_12)</vt:lpwstr>
  </property>
  <property fmtid="{D5CDD505-2E9C-101B-9397-08002B2CF9AE}" pid="5" name="Objective-Comment">
    <vt:lpwstr>
    </vt:lpwstr>
  </property>
  <property fmtid="{D5CDD505-2E9C-101B-9397-08002B2CF9AE}" pid="6" name="Objective-CreationStamp">
    <vt:filetime>2012-12-17T11:40:46Z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2012-12-17T11:40:46Z</vt:filetime>
  </property>
  <property fmtid="{D5CDD505-2E9C-101B-9397-08002B2CF9AE}" pid="10" name="Objective-ModificationStamp">
    <vt:filetime>2012-12-17T11:41:05Z</vt:filetime>
  </property>
  <property fmtid="{D5CDD505-2E9C-101B-9397-08002B2CF9AE}" pid="11" name="Objective-Owner">
    <vt:lpwstr>Brush, Eliza E (Z604769)</vt:lpwstr>
  </property>
  <property fmtid="{D5CDD505-2E9C-101B-9397-08002B2CF9AE}" pid="12" name="Objective-Path">
    <vt:lpwstr>Objective Global Folder:SG File Plan:People, communities and living:Families and children:Care for children:Research and analysis: Care for children:Improving Outcomes for Looked After Children: We can and must do better update: Unit 05: 2012-2017:</vt:lpwstr>
  </property>
  <property fmtid="{D5CDD505-2E9C-101B-9397-08002B2CF9AE}" pid="13" name="Objective-Parent">
    <vt:lpwstr>Improving Outcomes for Looked After Children: We can and must do better update: Unit 05: 2012-2017</vt:lpwstr>
  </property>
  <property fmtid="{D5CDD505-2E9C-101B-9397-08002B2CF9AE}" pid="14" name="Objective-State">
    <vt:lpwstr>Published</vt:lpwstr>
  </property>
  <property fmtid="{D5CDD505-2E9C-101B-9397-08002B2CF9AE}" pid="15" name="Objective-Version">
    <vt:lpwstr>1.0</vt:lpwstr>
  </property>
  <property fmtid="{D5CDD505-2E9C-101B-9397-08002B2CF9AE}" pid="16" name="Objective-VersionNumber">
    <vt:i4>1</vt:i4>
  </property>
  <property fmtid="{D5CDD505-2E9C-101B-9397-08002B2CF9AE}" pid="17" name="Objective-VersionComment">
    <vt:lpwstr>First version</vt:lpwstr>
  </property>
  <property fmtid="{D5CDD505-2E9C-101B-9397-08002B2CF9AE}" pid="18" name="Objective-FileNumber">
    <vt:lpwstr>
    </vt:lpwstr>
  </property>
  <property fmtid="{D5CDD505-2E9C-101B-9397-08002B2CF9AE}" pid="19" name="Objective-Classification">
    <vt:lpwstr>[Inherited - Not Protectively Marked]</vt:lpwstr>
  </property>
  <property fmtid="{D5CDD505-2E9C-101B-9397-08002B2CF9AE}" pid="20" name="Objective-Caveats">
    <vt:lpwstr>
    </vt:lpwstr>
  </property>
  <property fmtid="{D5CDD505-2E9C-101B-9397-08002B2CF9AE}" pid="21" name="Objective-Date of Original [system]">
    <vt:lpwstr>
    </vt:lpwstr>
  </property>
  <property fmtid="{D5CDD505-2E9C-101B-9397-08002B2CF9AE}" pid="22" name="Objective-Date Received [system]">
    <vt:lpwstr>
    </vt:lpwstr>
  </property>
  <property fmtid="{D5CDD505-2E9C-101B-9397-08002B2CF9AE}" pid="23" name="Objective-SG Web Publication - Category [system]">
    <vt:lpwstr>
    </vt:lpwstr>
  </property>
  <property fmtid="{D5CDD505-2E9C-101B-9397-08002B2CF9AE}" pid="24" name="Objective-SG Web Publication - Category 2 Classification [system]">
    <vt:lpwstr>
    </vt:lpwstr>
  </property>
</Properties>
</file>