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u103035" initials="u"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3-01-31T17:26:21.701" idx="1">
    <p:pos x="3110" y="1418"/>
    <p:text>The SG does collect data on looked after children's disabilities. We know this data needs to be improved but the fact we are the only part of the UK collecting this data should not be overlooked.</p:tex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9DB3A347-CD3F-466B-9C71-6C01225A967A}"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6BC2995-4FA2-4442-89C4-6568F391BD53}"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14F9CAB0-9A6B-42CC-A706-16D2C8DB99C2}"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4A40F1C3-E0E0-4E44-BEB8-342A671350DE}"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E09CB6C-59AB-4A55-B1FF-3ED7B6256DB1}"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20DF7EEF-9195-4323-BE3A-5EB5F941E083}"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D8D1FBA7-CA61-48E9-ADB2-9324A2E8577A}"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5ED214DA-C364-4982-8087-62B33A612EDA}"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01C0FC21-F3C8-4EA6-85D0-3F4DC757D63D}"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FEC2B672-200E-47A9-953E-9590C8A54AAB}"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7E434CF6-390D-45BC-847F-3B4CF11C49A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80BF60C2-72AC-4874-807C-5FD4323E13F8}" type="slidenum">
              <a:rPr lang="en-GB"/>
              <a:pPr>
                <a:defRPr/>
              </a:pPr>
              <a:t>‹#›</a:t>
            </a:fld>
            <a:endParaRPr lang="en-GB"/>
          </a:p>
        </p:txBody>
      </p:sp>
      <p:sp>
        <p:nvSpPr>
          <p:cNvPr id="1031" name="AutoShape 7"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w="9525">
            <a:noFill/>
            <a:miter lim="800000"/>
            <a:headEnd/>
            <a:tailEnd/>
          </a:ln>
        </p:spPr>
        <p:txBody>
          <a:bodyPr/>
          <a:lstStyle/>
          <a:p>
            <a:endParaRPr lang="en-US"/>
          </a:p>
        </p:txBody>
      </p:sp>
      <p:sp>
        <p:nvSpPr>
          <p:cNvPr id="1032" name="AutoShape 8" descr="https://nemo.strath.ac.uk/exchange/jds98104/Inbox/Power%20point.EML/1_multipart_xF8FF_2_multipart_xF8FF_4_PPT%20Master.jpg/C58EA28C-18C0-4a97-9AF2-036E93DDAFB3/PPT%20Master.jpg?attach=1"/>
          <p:cNvSpPr>
            <a:spLocks noChangeAspect="1" noChangeArrowheads="1"/>
          </p:cNvSpPr>
          <p:nvPr userDrawn="1"/>
        </p:nvSpPr>
        <p:spPr bwMode="auto">
          <a:xfrm>
            <a:off x="155575" y="46038"/>
            <a:ext cx="7524750" cy="5648325"/>
          </a:xfrm>
          <a:prstGeom prst="rect">
            <a:avLst/>
          </a:prstGeom>
          <a:noFill/>
          <a:ln w="9525">
            <a:noFill/>
            <a:miter lim="800000"/>
            <a:headEnd/>
            <a:tailEnd/>
          </a:ln>
        </p:spPr>
        <p:txBody>
          <a:bodyPr/>
          <a:lstStyle/>
          <a:p>
            <a:endParaRPr lang="en-US"/>
          </a:p>
        </p:txBody>
      </p:sp>
      <p:pic>
        <p:nvPicPr>
          <p:cNvPr id="1033" name="Picture 9" descr="PPT Master"/>
          <p:cNvPicPr>
            <a:picLocks noChangeAspect="1" noChangeArrowheads="1"/>
          </p:cNvPicPr>
          <p:nvPr userDrawn="1"/>
        </p:nvPicPr>
        <p:blipFill>
          <a:blip r:embed="rId13" cstate="print"/>
          <a:srcRect/>
          <a:stretch>
            <a:fillRect/>
          </a:stretch>
        </p:blipFill>
        <p:spPr bwMode="auto">
          <a:xfrm>
            <a:off x="0" y="0"/>
            <a:ext cx="9144000"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eaLnBrk="0" fontAlgn="base" hangingPunct="0">
        <a:spcBef>
          <a:spcPct val="0"/>
        </a:spcBef>
        <a:spcAft>
          <a:spcPct val="0"/>
        </a:spcAft>
        <a:defRPr sz="4400">
          <a:solidFill>
            <a:schemeClr val="tx2"/>
          </a:solidFill>
          <a:latin typeface="Arial" charset="0"/>
        </a:defRPr>
      </a:lvl6pPr>
      <a:lvl7pPr marL="914400" algn="ctr" rtl="0" eaLnBrk="0" fontAlgn="base" hangingPunct="0">
        <a:spcBef>
          <a:spcPct val="0"/>
        </a:spcBef>
        <a:spcAft>
          <a:spcPct val="0"/>
        </a:spcAft>
        <a:defRPr sz="4400">
          <a:solidFill>
            <a:schemeClr val="tx2"/>
          </a:solidFill>
          <a:latin typeface="Arial" charset="0"/>
        </a:defRPr>
      </a:lvl7pPr>
      <a:lvl8pPr marL="1371600" algn="ctr" rtl="0" eaLnBrk="0" fontAlgn="base" hangingPunct="0">
        <a:spcBef>
          <a:spcPct val="0"/>
        </a:spcBef>
        <a:spcAft>
          <a:spcPct val="0"/>
        </a:spcAft>
        <a:defRPr sz="4400">
          <a:solidFill>
            <a:schemeClr val="tx2"/>
          </a:solidFill>
          <a:latin typeface="Arial" charset="0"/>
        </a:defRPr>
      </a:lvl8pPr>
      <a:lvl9pPr marL="1828800" algn="ctr" rtl="0" eaLnBrk="0" fontAlgn="base" hangingPunct="0">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000000"/>
          </a:solidFill>
          <a:latin typeface="+mn-lt"/>
          <a:ea typeface="+mn-ea"/>
          <a:cs typeface="+mn-cs"/>
        </a:defRPr>
      </a:lvl1pPr>
      <a:lvl2pPr marL="742950" indent="-285750" algn="l" rtl="0" eaLnBrk="0" fontAlgn="base" hangingPunct="0">
        <a:spcBef>
          <a:spcPct val="20000"/>
        </a:spcBef>
        <a:spcAft>
          <a:spcPct val="0"/>
        </a:spcAft>
        <a:buChar char="–"/>
        <a:defRPr sz="2800">
          <a:solidFill>
            <a:srgbClr val="000000"/>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rgbClr val="000000"/>
          </a:solidFill>
          <a:latin typeface="+mn-lt"/>
        </a:defRPr>
      </a:lvl5pPr>
      <a:lvl6pPr marL="2514600" indent="-228600" algn="l" rtl="0" eaLnBrk="0" fontAlgn="base" hangingPunct="0">
        <a:spcBef>
          <a:spcPct val="20000"/>
        </a:spcBef>
        <a:spcAft>
          <a:spcPct val="0"/>
        </a:spcAft>
        <a:buChar char="»"/>
        <a:defRPr sz="2000">
          <a:solidFill>
            <a:srgbClr val="000000"/>
          </a:solidFill>
          <a:latin typeface="+mn-lt"/>
        </a:defRPr>
      </a:lvl6pPr>
      <a:lvl7pPr marL="2971800" indent="-228600" algn="l" rtl="0" eaLnBrk="0" fontAlgn="base" hangingPunct="0">
        <a:spcBef>
          <a:spcPct val="20000"/>
        </a:spcBef>
        <a:spcAft>
          <a:spcPct val="0"/>
        </a:spcAft>
        <a:buChar char="»"/>
        <a:defRPr sz="2000">
          <a:solidFill>
            <a:srgbClr val="000000"/>
          </a:solidFill>
          <a:latin typeface="+mn-lt"/>
        </a:defRPr>
      </a:lvl7pPr>
      <a:lvl8pPr marL="3429000" indent="-228600" algn="l" rtl="0" eaLnBrk="0" fontAlgn="base" hangingPunct="0">
        <a:spcBef>
          <a:spcPct val="20000"/>
        </a:spcBef>
        <a:spcAft>
          <a:spcPct val="0"/>
        </a:spcAft>
        <a:buChar char="»"/>
        <a:defRPr sz="2000">
          <a:solidFill>
            <a:srgbClr val="000000"/>
          </a:solidFill>
          <a:latin typeface="+mn-lt"/>
        </a:defRPr>
      </a:lvl8pPr>
      <a:lvl9pPr marL="3886200" indent="-228600" algn="l" rtl="0" eaLnBrk="0" fontAlgn="base" hangingPunct="0">
        <a:spcBef>
          <a:spcPct val="20000"/>
        </a:spcBef>
        <a:spcAft>
          <a:spcPct val="0"/>
        </a:spcAft>
        <a:buChar char="»"/>
        <a:defRPr sz="2000">
          <a:solidFill>
            <a:srgbClr val="000000"/>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GB" smtClean="0"/>
              <a:t>Looked after children and disability</a:t>
            </a:r>
          </a:p>
        </p:txBody>
      </p:sp>
      <p:sp>
        <p:nvSpPr>
          <p:cNvPr id="2051" name="Rectangle 3"/>
          <p:cNvSpPr>
            <a:spLocks noGrp="1" noChangeArrowheads="1"/>
          </p:cNvSpPr>
          <p:nvPr>
            <p:ph type="subTitle" idx="1"/>
          </p:nvPr>
        </p:nvSpPr>
        <p:spPr/>
        <p:txBody>
          <a:bodyPr/>
          <a:lstStyle/>
          <a:p>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GB" smtClean="0"/>
              <a:t>Two fundamental questions</a:t>
            </a:r>
          </a:p>
        </p:txBody>
      </p:sp>
      <p:sp>
        <p:nvSpPr>
          <p:cNvPr id="3075" name="Rectangle 3"/>
          <p:cNvSpPr>
            <a:spLocks noGrp="1" noChangeArrowheads="1"/>
          </p:cNvSpPr>
          <p:nvPr>
            <p:ph type="body" idx="1"/>
          </p:nvPr>
        </p:nvSpPr>
        <p:spPr/>
        <p:txBody>
          <a:bodyPr/>
          <a:lstStyle/>
          <a:p>
            <a:endParaRPr lang="en-GB" dirty="0" smtClean="0"/>
          </a:p>
          <a:p>
            <a:r>
              <a:rPr lang="en-GB" dirty="0" smtClean="0"/>
              <a:t>Which disabled children are looked after?</a:t>
            </a:r>
          </a:p>
          <a:p>
            <a:endParaRPr lang="en-GB" dirty="0" smtClean="0"/>
          </a:p>
          <a:p>
            <a:endParaRPr lang="en-GB" dirty="0" smtClean="0"/>
          </a:p>
          <a:p>
            <a:r>
              <a:rPr lang="en-GB" dirty="0" smtClean="0"/>
              <a:t>Which looked after children are disabled?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4"/>
          <p:cNvSpPr>
            <a:spLocks noGrp="1" noChangeArrowheads="1"/>
          </p:cNvSpPr>
          <p:nvPr>
            <p:ph type="title"/>
          </p:nvPr>
        </p:nvSpPr>
        <p:spPr/>
        <p:txBody>
          <a:bodyPr/>
          <a:lstStyle/>
          <a:p>
            <a:r>
              <a:rPr lang="en-GB" smtClean="0"/>
              <a:t>The answers?</a:t>
            </a:r>
          </a:p>
        </p:txBody>
      </p:sp>
      <p:sp>
        <p:nvSpPr>
          <p:cNvPr id="4099" name="Text Box 5"/>
          <p:cNvSpPr txBox="1">
            <a:spLocks noChangeArrowheads="1"/>
          </p:cNvSpPr>
          <p:nvPr/>
        </p:nvSpPr>
        <p:spPr bwMode="auto">
          <a:xfrm>
            <a:off x="1331912" y="2120662"/>
            <a:ext cx="6408737" cy="2246769"/>
          </a:xfrm>
          <a:prstGeom prst="rect">
            <a:avLst/>
          </a:prstGeom>
          <a:noFill/>
          <a:ln w="9525">
            <a:noFill/>
            <a:miter lim="800000"/>
            <a:headEnd/>
            <a:tailEnd/>
          </a:ln>
          <a:effectLst/>
        </p:spPr>
        <p:txBody>
          <a:bodyPr>
            <a:spAutoFit/>
          </a:bodyPr>
          <a:lstStyle/>
          <a:p>
            <a:pPr>
              <a:spcBef>
                <a:spcPct val="50000"/>
              </a:spcBef>
            </a:pPr>
            <a:r>
              <a:rPr lang="en-GB" sz="2000" dirty="0" smtClean="0"/>
              <a:t>The Scottish Government  collect statistics on looked after children each year.  Included in this data is information about the disability status of looked after children and the numbers who receive regular periods of respite.  However, due to the variety of definitions of disability a number of children may not be recognised as </a:t>
            </a:r>
            <a:r>
              <a:rPr lang="en-GB" sz="2000" smtClean="0"/>
              <a:t>a disability.</a:t>
            </a:r>
            <a:endParaRPr lang="en-GB"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dirty="0" smtClean="0"/>
              <a:t>Potential Barriers?</a:t>
            </a:r>
          </a:p>
        </p:txBody>
      </p:sp>
      <p:sp>
        <p:nvSpPr>
          <p:cNvPr id="5123" name="Rectangle 3"/>
          <p:cNvSpPr>
            <a:spLocks noGrp="1" noChangeArrowheads="1"/>
          </p:cNvSpPr>
          <p:nvPr>
            <p:ph type="body" idx="1"/>
          </p:nvPr>
        </p:nvSpPr>
        <p:spPr/>
        <p:txBody>
          <a:bodyPr/>
          <a:lstStyle/>
          <a:p>
            <a:r>
              <a:rPr lang="en-GB" sz="2400" dirty="0" smtClean="0"/>
              <a:t>Definition of looked after</a:t>
            </a:r>
          </a:p>
          <a:p>
            <a:endParaRPr lang="en-GB" sz="2400" dirty="0" smtClean="0"/>
          </a:p>
          <a:p>
            <a:r>
              <a:rPr lang="en-GB" sz="2400" dirty="0" smtClean="0"/>
              <a:t>Fear of stigma</a:t>
            </a:r>
          </a:p>
          <a:p>
            <a:endParaRPr lang="en-GB" sz="2400" dirty="0" smtClean="0"/>
          </a:p>
          <a:p>
            <a:r>
              <a:rPr lang="en-GB" sz="2400" dirty="0" smtClean="0"/>
              <a:t>Definitions of disability</a:t>
            </a:r>
          </a:p>
          <a:p>
            <a:endParaRPr lang="en-GB" sz="2400" dirty="0" smtClean="0"/>
          </a:p>
          <a:p>
            <a:r>
              <a:rPr lang="en-GB" sz="2400" dirty="0" smtClean="0"/>
              <a:t>Accurate recognition </a:t>
            </a:r>
          </a:p>
          <a:p>
            <a:endParaRPr lang="en-GB" sz="2400" dirty="0" smtClean="0"/>
          </a:p>
          <a:p>
            <a:r>
              <a:rPr lang="en-GB" sz="2400" dirty="0" smtClean="0"/>
              <a:t>Confusion</a:t>
            </a:r>
          </a:p>
        </p:txBody>
      </p:sp>
    </p:spTree>
  </p:cSld>
  <p:clrMapOvr>
    <a:masterClrMapping/>
  </p:clrMapOvr>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243</TotalTime>
  <Words>99</Words>
  <Application>Microsoft Office PowerPoint</Application>
  <PresentationFormat>On-screen Show (4:3)</PresentationFormat>
  <Paragraphs>19</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1_Default Design</vt:lpstr>
      <vt:lpstr>Looked after children and disability</vt:lpstr>
      <vt:lpstr>Two fundamental questions</vt:lpstr>
      <vt:lpstr>The answers?</vt:lpstr>
      <vt:lpstr>Potential Barriers?</vt:lpstr>
    </vt:vector>
  </TitlesOfParts>
  <Company>Samsung Electronics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Judy</dc:creator>
  <cp:lastModifiedBy>uos</cp:lastModifiedBy>
  <cp:revision>7</cp:revision>
  <dcterms:created xsi:type="dcterms:W3CDTF">2008-07-01T17:26:26Z</dcterms:created>
  <dcterms:modified xsi:type="dcterms:W3CDTF">2013-04-03T15:24:16Z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A4720188</vt:lpwstr>
  </property>
  <property fmtid="{D5CDD505-2E9C-101B-9397-08002B2CF9AE}" pid="4" name="Objective-Title">
    <vt:lpwstr>Unit_5_-_Looked_after_children_and_disability_(updated_by_VW_Nov_12)</vt:lpwstr>
  </property>
  <property fmtid="{D5CDD505-2E9C-101B-9397-08002B2CF9AE}" pid="5" name="Objective-Comment">
    <vt:lpwstr>
    </vt:lpwstr>
  </property>
  <property fmtid="{D5CDD505-2E9C-101B-9397-08002B2CF9AE}" pid="6" name="Objective-CreationStamp">
    <vt:filetime>2012-12-17T11:40:42Z</vt:filetime>
  </property>
  <property fmtid="{D5CDD505-2E9C-101B-9397-08002B2CF9AE}" pid="7" name="Objective-IsApproved">
    <vt:bool>false</vt:bool>
  </property>
  <property fmtid="{D5CDD505-2E9C-101B-9397-08002B2CF9AE}" pid="8" name="Objective-IsPublished">
    <vt:bool>true</vt:bool>
  </property>
  <property fmtid="{D5CDD505-2E9C-101B-9397-08002B2CF9AE}" pid="9" name="Objective-DatePublished">
    <vt:filetime>2013-01-31T17:34:01Z</vt:filetime>
  </property>
  <property fmtid="{D5CDD505-2E9C-101B-9397-08002B2CF9AE}" pid="10" name="Objective-ModificationStamp">
    <vt:filetime>2013-01-31T17:34:02Z</vt:filetime>
  </property>
  <property fmtid="{D5CDD505-2E9C-101B-9397-08002B2CF9AE}" pid="11" name="Objective-Owner">
    <vt:lpwstr>Brush, Eliza E (Z604769)</vt:lpwstr>
  </property>
  <property fmtid="{D5CDD505-2E9C-101B-9397-08002B2CF9AE}" pid="12" name="Objective-Path">
    <vt:lpwstr>Objective Global Folder:SG File Plan:People, communities and living:Families and children:Care for children:Research and analysis: Care for children:Improving Outcomes for Looked After Children: We can and must do better update: Unit 05: 2012-2017:</vt:lpwstr>
  </property>
  <property fmtid="{D5CDD505-2E9C-101B-9397-08002B2CF9AE}" pid="13" name="Objective-Parent">
    <vt:lpwstr>Improving Outcomes for Looked After Children: We can and must do better update: Unit 05: 2012-2017</vt:lpwstr>
  </property>
  <property fmtid="{D5CDD505-2E9C-101B-9397-08002B2CF9AE}" pid="14" name="Objective-State">
    <vt:lpwstr>Published</vt:lpwstr>
  </property>
  <property fmtid="{D5CDD505-2E9C-101B-9397-08002B2CF9AE}" pid="15" name="Objective-Version">
    <vt:lpwstr>2.0</vt:lpwstr>
  </property>
  <property fmtid="{D5CDD505-2E9C-101B-9397-08002B2CF9AE}" pid="16" name="Objective-VersionNumber">
    <vt:i4>2</vt:i4>
  </property>
  <property fmtid="{D5CDD505-2E9C-101B-9397-08002B2CF9AE}" pid="17" name="Objective-VersionComment">
    <vt:lpwstr>
    </vt:lpwstr>
  </property>
  <property fmtid="{D5CDD505-2E9C-101B-9397-08002B2CF9AE}" pid="18" name="Objective-FileNumber">
    <vt:lpwstr>
    </vt:lpwstr>
  </property>
  <property fmtid="{D5CDD505-2E9C-101B-9397-08002B2CF9AE}" pid="19" name="Objective-Classification">
    <vt:lpwstr>[Inherited - Not Protectively Marked]</vt:lpwstr>
  </property>
  <property fmtid="{D5CDD505-2E9C-101B-9397-08002B2CF9AE}" pid="20" name="Objective-Caveats">
    <vt:lpwstr>
    </vt:lpwstr>
  </property>
  <property fmtid="{D5CDD505-2E9C-101B-9397-08002B2CF9AE}" pid="21" name="Objective-Date of Original [system]">
    <vt:lpwstr>
    </vt:lpwstr>
  </property>
  <property fmtid="{D5CDD505-2E9C-101B-9397-08002B2CF9AE}" pid="22" name="Objective-Date Received [system]">
    <vt:lpwstr>
    </vt:lpwstr>
  </property>
  <property fmtid="{D5CDD505-2E9C-101B-9397-08002B2CF9AE}" pid="23" name="Objective-SG Web Publication - Category [system]">
    <vt:lpwstr>
    </vt:lpwstr>
  </property>
  <property fmtid="{D5CDD505-2E9C-101B-9397-08002B2CF9AE}" pid="24" name="Objective-SG Web Publication - Category 2 Classification [system]">
    <vt:lpwstr>
    </vt:lpwstr>
  </property>
</Properties>
</file>