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theme/theme4.xml" ContentType="application/vnd.openxmlformats-officedocument.theme+xml"/>
  <Override PartName="/ppt/slideLayouts/slideLayout7.xml" ContentType="application/vnd.openxmlformats-officedocument.presentationml.slideLayout+xml"/>
  <Override PartName="/ppt/theme/theme5.xml" ContentType="application/vnd.openxmlformats-officedocument.theme+xml"/>
  <Override PartName="/ppt/slideLayouts/slideLayout8.xml" ContentType="application/vnd.openxmlformats-officedocument.presentationml.slideLayout+xml"/>
  <Override PartName="/ppt/theme/theme6.xml" ContentType="application/vnd.openxmlformats-officedocument.theme+xml"/>
  <Override PartName="/ppt/slideLayouts/slideLayout9.xml" ContentType="application/vnd.openxmlformats-officedocument.presentationml.slideLayout+xml"/>
  <Override PartName="/ppt/theme/theme7.xml" ContentType="application/vnd.openxmlformats-officedocument.theme+xml"/>
  <Override PartName="/ppt/slideLayouts/slideLayout10.xml" ContentType="application/vnd.openxmlformats-officedocument.presentationml.slideLayout+xml"/>
  <Override PartName="/ppt/theme/theme8.xml" ContentType="application/vnd.openxmlformats-officedocument.theme+xml"/>
  <Override PartName="/ppt/slideLayouts/slideLayout11.xml" ContentType="application/vnd.openxmlformats-officedocument.presentationml.slideLayout+xml"/>
  <Override PartName="/ppt/theme/theme9.xml" ContentType="application/vnd.openxmlformats-officedocument.theme+xml"/>
  <Override PartName="/ppt/slideLayouts/slideLayout12.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package/2006/relationships/metadata/thumbnail" Target="docProps/thumbnail.jpeg" Id="rId2" /><Relationship Type="http://schemas.openxmlformats.org/officeDocument/2006/relationships/officeDocument" Target="ppt/presentation.xml" Id="rId1" /><Relationship Type="http://schemas.openxmlformats.org/officeDocument/2006/relationships/extended-properties" Target="docProps/app.xml" Id="rId4" /><Relationship Type="http://schemas.openxmlformats.org/officeDocument/2006/relationships/custom-properties" Target="/docProps/custom.xml" Id="Rb7a0214d1cac4b00"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 id="2147483666" r:id="rId4"/>
    <p:sldMasterId id="2147483668" r:id="rId5"/>
    <p:sldMasterId id="2147483670" r:id="rId6"/>
    <p:sldMasterId id="2147483672" r:id="rId7"/>
    <p:sldMasterId id="2147483674" r:id="rId8"/>
    <p:sldMasterId id="2147483676" r:id="rId9"/>
    <p:sldMasterId id="2147483678" r:id="rId10"/>
  </p:sldMasterIdLst>
  <p:notesMasterIdLst>
    <p:notesMasterId r:id="rId25"/>
  </p:notesMasterIdLst>
  <p:sldIdLst>
    <p:sldId id="275" r:id="rId11"/>
    <p:sldId id="270" r:id="rId12"/>
    <p:sldId id="267" r:id="rId13"/>
    <p:sldId id="268" r:id="rId14"/>
    <p:sldId id="265" r:id="rId15"/>
    <p:sldId id="266" r:id="rId16"/>
    <p:sldId id="271" r:id="rId17"/>
    <p:sldId id="262" r:id="rId18"/>
    <p:sldId id="263" r:id="rId19"/>
    <p:sldId id="276" r:id="rId20"/>
    <p:sldId id="282" r:id="rId21"/>
    <p:sldId id="264" r:id="rId22"/>
    <p:sldId id="269"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1.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F94DA0-24D5-4DFD-B22B-AA4ABD1F4165}" type="datetimeFigureOut">
              <a:rPr lang="en-GB" smtClean="0"/>
              <a:t>05/12/2012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50B264-AA21-4F6F-AD9F-CE56178EB9FF}" type="slidenum">
              <a:rPr lang="en-GB" smtClean="0"/>
              <a:t>‹#›</a:t>
            </a:fld>
            <a:endParaRPr lang="en-GB"/>
          </a:p>
        </p:txBody>
      </p:sp>
    </p:spTree>
    <p:extLst>
      <p:ext uri="{BB962C8B-B14F-4D97-AF65-F5344CB8AC3E}">
        <p14:creationId xmlns:p14="http://schemas.microsoft.com/office/powerpoint/2010/main" val="891377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mtClean="0">
                <a:latin typeface="Arial" charset="0"/>
              </a:rPr>
              <a:t>Although we can draw on theory, observation and practice to understand child development we need never to forget that individual experiences may challenge our expectations and certainties. Two children in the same family may have radically different environments and their genetic heritage ill also affect the way they interact with it.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8C760CD-0F35-47D9-86DC-D8AE0565654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498641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78D85C4-0C8B-4091-8EC1-B0E147D7914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19460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78D85C4-0C8B-4091-8EC1-B0E147D7914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194606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78D85C4-0C8B-4091-8EC1-B0E147D7914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19460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8AAA08A-B9E9-4686-93A7-1B7C16D1F0EC}" type="slidenum">
              <a:rPr lang="en-GB"/>
              <a:pPr>
                <a:defRPr/>
              </a:pPr>
              <a:t>‹#›</a:t>
            </a:fld>
            <a:endParaRPr lang="en-GB"/>
          </a:p>
        </p:txBody>
      </p:sp>
    </p:spTree>
    <p:extLst>
      <p:ext uri="{BB962C8B-B14F-4D97-AF65-F5344CB8AC3E}">
        <p14:creationId xmlns:p14="http://schemas.microsoft.com/office/powerpoint/2010/main" val="287386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78D85C4-0C8B-4091-8EC1-B0E147D7914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19460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8340C62-8DEB-4B36-B277-9DC6A5445AA7}"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030270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24E5445-033A-49E2-9528-8EE7454ABE6D}" type="slidenum">
              <a:rPr lang="en-GB"/>
              <a:pPr>
                <a:defRPr/>
              </a:pPr>
              <a:t>‹#›</a:t>
            </a:fld>
            <a:endParaRPr lang="en-GB"/>
          </a:p>
        </p:txBody>
      </p:sp>
    </p:spTree>
    <p:extLst>
      <p:ext uri="{BB962C8B-B14F-4D97-AF65-F5344CB8AC3E}">
        <p14:creationId xmlns:p14="http://schemas.microsoft.com/office/powerpoint/2010/main" val="859944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78D85C4-0C8B-4091-8EC1-B0E147D7914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19460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78D85C4-0C8B-4091-8EC1-B0E147D7914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19460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B31FBAF-9AB1-4283-A129-050FA16BE35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832511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8340C62-8DEB-4B36-B277-9DC6A5445AA7}"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0302704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0.xml"/><Relationship Id="rId1" Type="http://schemas.openxmlformats.org/officeDocument/2006/relationships/slideLayout" Target="../slideLayouts/slideLayout12.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4.xml"/><Relationship Id="rId1" Type="http://schemas.openxmlformats.org/officeDocument/2006/relationships/slideLayout" Target="../slideLayouts/slideLayout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5.xml"/><Relationship Id="rId1" Type="http://schemas.openxmlformats.org/officeDocument/2006/relationships/slideLayout" Target="../slideLayouts/slideLayout7.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6.xml"/><Relationship Id="rId1" Type="http://schemas.openxmlformats.org/officeDocument/2006/relationships/slideLayout" Target="../slideLayouts/slideLayout8.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7.xml"/><Relationship Id="rId1" Type="http://schemas.openxmlformats.org/officeDocument/2006/relationships/slideLayout" Target="../slideLayouts/slideLayout9.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8.xml"/><Relationship Id="rId1" Type="http://schemas.openxmlformats.org/officeDocument/2006/relationships/slideLayout" Target="../slideLayouts/slideLayout10.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9.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F04CA384-B5DD-45CE-AF5C-1678A24EA6EF}" type="slidenum">
              <a:rPr lang="en-GB">
                <a:solidFill>
                  <a:srgbClr val="000000"/>
                </a:solidFill>
              </a:rPr>
              <a:pPr fontAlgn="base">
                <a:spcBef>
                  <a:spcPct val="0"/>
                </a:spcBef>
                <a:spcAft>
                  <a:spcPct val="0"/>
                </a:spcAft>
                <a:defRPr/>
              </a:pPr>
              <a:t>‹#›</a:t>
            </a:fld>
            <a:endParaRPr lang="en-GB">
              <a:solidFill>
                <a:srgbClr val="000000"/>
              </a:solidFill>
            </a:endParaRPr>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4000">
              <a:solidFill>
                <a:srgbClr val="000000"/>
              </a:solidFill>
            </a:endParaRPr>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4000">
              <a:solidFill>
                <a:srgbClr val="000000"/>
              </a:solidFill>
            </a:endParaRPr>
          </a:p>
        </p:txBody>
      </p:sp>
      <p:pic>
        <p:nvPicPr>
          <p:cNvPr id="1033" name="Picture 9" descr="PPT Maste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83" r:id="rId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F04CA384-B5DD-45CE-AF5C-1678A24EA6EF}" type="slidenum">
              <a:rPr lang="en-GB">
                <a:solidFill>
                  <a:srgbClr val="000000"/>
                </a:solidFill>
              </a:rPr>
              <a:pPr fontAlgn="base">
                <a:spcBef>
                  <a:spcPct val="0"/>
                </a:spcBef>
                <a:spcAft>
                  <a:spcPct val="0"/>
                </a:spcAft>
                <a:defRPr/>
              </a:pPr>
              <a:t>‹#›</a:t>
            </a:fld>
            <a:endParaRPr lang="en-GB">
              <a:solidFill>
                <a:srgbClr val="000000"/>
              </a:solidFill>
            </a:endParaRPr>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4000">
              <a:solidFill>
                <a:srgbClr val="000000"/>
              </a:solidFill>
            </a:endParaRPr>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4000">
              <a:solidFill>
                <a:srgbClr val="000000"/>
              </a:solidFill>
            </a:endParaRPr>
          </a:p>
        </p:txBody>
      </p:sp>
      <p:pic>
        <p:nvPicPr>
          <p:cNvPr id="1033" name="Picture 9" descr="PPT Maste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F04CA384-B5DD-45CE-AF5C-1678A24EA6EF}" type="slidenum">
              <a:rPr lang="en-GB">
                <a:solidFill>
                  <a:srgbClr val="000000"/>
                </a:solidFill>
              </a:rPr>
              <a:pPr fontAlgn="base">
                <a:spcBef>
                  <a:spcPct val="0"/>
                </a:spcBef>
                <a:spcAft>
                  <a:spcPct val="0"/>
                </a:spcAft>
                <a:defRPr/>
              </a:pPr>
              <a:t>‹#›</a:t>
            </a:fld>
            <a:endParaRPr lang="en-GB">
              <a:solidFill>
                <a:srgbClr val="000000"/>
              </a:solidFill>
            </a:endParaRPr>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4000">
              <a:solidFill>
                <a:srgbClr val="000000"/>
              </a:solidFill>
            </a:endParaRPr>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4000">
              <a:solidFill>
                <a:srgbClr val="000000"/>
              </a:solidFill>
            </a:endParaRPr>
          </a:p>
        </p:txBody>
      </p:sp>
      <p:pic>
        <p:nvPicPr>
          <p:cNvPr id="1033" name="Picture 9" descr="PPT Maste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3"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F04CA384-B5DD-45CE-AF5C-1678A24EA6EF}" type="slidenum">
              <a:rPr lang="en-GB">
                <a:solidFill>
                  <a:srgbClr val="000000"/>
                </a:solidFill>
              </a:rPr>
              <a:pPr fontAlgn="base">
                <a:spcBef>
                  <a:spcPct val="0"/>
                </a:spcBef>
                <a:spcAft>
                  <a:spcPct val="0"/>
                </a:spcAft>
                <a:defRPr/>
              </a:pPr>
              <a:t>‹#›</a:t>
            </a:fld>
            <a:endParaRPr lang="en-GB">
              <a:solidFill>
                <a:srgbClr val="000000"/>
              </a:solidFill>
            </a:endParaRPr>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4000">
              <a:solidFill>
                <a:srgbClr val="000000"/>
              </a:solidFill>
            </a:endParaRPr>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4000">
              <a:solidFill>
                <a:srgbClr val="000000"/>
              </a:solidFill>
            </a:endParaRPr>
          </a:p>
        </p:txBody>
      </p:sp>
      <p:pic>
        <p:nvPicPr>
          <p:cNvPr id="1033" name="Picture 9" descr="PPT Maste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5" r:id="rId1"/>
    <p:sldLayoutId id="2147483682" r:id="rId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F04CA384-B5DD-45CE-AF5C-1678A24EA6EF}" type="slidenum">
              <a:rPr lang="en-GB">
                <a:solidFill>
                  <a:srgbClr val="000000"/>
                </a:solidFill>
              </a:rPr>
              <a:pPr fontAlgn="base">
                <a:spcBef>
                  <a:spcPct val="0"/>
                </a:spcBef>
                <a:spcAft>
                  <a:spcPct val="0"/>
                </a:spcAft>
                <a:defRPr/>
              </a:pPr>
              <a:t>‹#›</a:t>
            </a:fld>
            <a:endParaRPr lang="en-GB">
              <a:solidFill>
                <a:srgbClr val="000000"/>
              </a:solidFill>
            </a:endParaRPr>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4000">
              <a:solidFill>
                <a:srgbClr val="000000"/>
              </a:solidFill>
            </a:endParaRPr>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4000">
              <a:solidFill>
                <a:srgbClr val="000000"/>
              </a:solidFill>
            </a:endParaRPr>
          </a:p>
        </p:txBody>
      </p:sp>
      <p:pic>
        <p:nvPicPr>
          <p:cNvPr id="1033" name="Picture 9" descr="PPT Maste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7"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F04CA384-B5DD-45CE-AF5C-1678A24EA6EF}" type="slidenum">
              <a:rPr lang="en-GB">
                <a:solidFill>
                  <a:srgbClr val="000000"/>
                </a:solidFill>
              </a:rPr>
              <a:pPr fontAlgn="base">
                <a:spcBef>
                  <a:spcPct val="0"/>
                </a:spcBef>
                <a:spcAft>
                  <a:spcPct val="0"/>
                </a:spcAft>
                <a:defRPr/>
              </a:pPr>
              <a:t>‹#›</a:t>
            </a:fld>
            <a:endParaRPr lang="en-GB">
              <a:solidFill>
                <a:srgbClr val="000000"/>
              </a:solidFill>
            </a:endParaRPr>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4000">
              <a:solidFill>
                <a:srgbClr val="000000"/>
              </a:solidFill>
            </a:endParaRPr>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4000">
              <a:solidFill>
                <a:srgbClr val="000000"/>
              </a:solidFill>
            </a:endParaRPr>
          </a:p>
        </p:txBody>
      </p:sp>
      <p:pic>
        <p:nvPicPr>
          <p:cNvPr id="1033" name="Picture 9" descr="PPT Maste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9"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F04CA384-B5DD-45CE-AF5C-1678A24EA6EF}" type="slidenum">
              <a:rPr lang="en-GB">
                <a:solidFill>
                  <a:srgbClr val="000000"/>
                </a:solidFill>
              </a:rPr>
              <a:pPr fontAlgn="base">
                <a:spcBef>
                  <a:spcPct val="0"/>
                </a:spcBef>
                <a:spcAft>
                  <a:spcPct val="0"/>
                </a:spcAft>
                <a:defRPr/>
              </a:pPr>
              <a:t>‹#›</a:t>
            </a:fld>
            <a:endParaRPr lang="en-GB">
              <a:solidFill>
                <a:srgbClr val="000000"/>
              </a:solidFill>
            </a:endParaRPr>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4000">
              <a:solidFill>
                <a:srgbClr val="000000"/>
              </a:solidFill>
            </a:endParaRPr>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4000">
              <a:solidFill>
                <a:srgbClr val="000000"/>
              </a:solidFill>
            </a:endParaRPr>
          </a:p>
        </p:txBody>
      </p:sp>
      <p:pic>
        <p:nvPicPr>
          <p:cNvPr id="1033" name="Picture 9" descr="PPT Maste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1"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F04CA384-B5DD-45CE-AF5C-1678A24EA6EF}" type="slidenum">
              <a:rPr lang="en-GB">
                <a:solidFill>
                  <a:srgbClr val="000000"/>
                </a:solidFill>
              </a:rPr>
              <a:pPr fontAlgn="base">
                <a:spcBef>
                  <a:spcPct val="0"/>
                </a:spcBef>
                <a:spcAft>
                  <a:spcPct val="0"/>
                </a:spcAft>
                <a:defRPr/>
              </a:pPr>
              <a:t>‹#›</a:t>
            </a:fld>
            <a:endParaRPr lang="en-GB">
              <a:solidFill>
                <a:srgbClr val="000000"/>
              </a:solidFill>
            </a:endParaRPr>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4000">
              <a:solidFill>
                <a:srgbClr val="000000"/>
              </a:solidFill>
            </a:endParaRPr>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4000">
              <a:solidFill>
                <a:srgbClr val="000000"/>
              </a:solidFill>
            </a:endParaRPr>
          </a:p>
        </p:txBody>
      </p:sp>
      <p:pic>
        <p:nvPicPr>
          <p:cNvPr id="1033" name="Picture 9" descr="PPT Maste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3"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F04CA384-B5DD-45CE-AF5C-1678A24EA6EF}" type="slidenum">
              <a:rPr lang="en-GB">
                <a:solidFill>
                  <a:srgbClr val="000000"/>
                </a:solidFill>
              </a:rPr>
              <a:pPr fontAlgn="base">
                <a:spcBef>
                  <a:spcPct val="0"/>
                </a:spcBef>
                <a:spcAft>
                  <a:spcPct val="0"/>
                </a:spcAft>
                <a:defRPr/>
              </a:pPr>
              <a:t>‹#›</a:t>
            </a:fld>
            <a:endParaRPr lang="en-GB">
              <a:solidFill>
                <a:srgbClr val="000000"/>
              </a:solidFill>
            </a:endParaRPr>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4000">
              <a:solidFill>
                <a:srgbClr val="000000"/>
              </a:solidFill>
            </a:endParaRPr>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4000">
              <a:solidFill>
                <a:srgbClr val="000000"/>
              </a:solidFill>
            </a:endParaRPr>
          </a:p>
        </p:txBody>
      </p:sp>
      <p:pic>
        <p:nvPicPr>
          <p:cNvPr id="1033" name="Picture 9" descr="PPT Maste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5"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F04CA384-B5DD-45CE-AF5C-1678A24EA6EF}" type="slidenum">
              <a:rPr lang="en-GB">
                <a:solidFill>
                  <a:srgbClr val="000000"/>
                </a:solidFill>
              </a:rPr>
              <a:pPr fontAlgn="base">
                <a:spcBef>
                  <a:spcPct val="0"/>
                </a:spcBef>
                <a:spcAft>
                  <a:spcPct val="0"/>
                </a:spcAft>
                <a:defRPr/>
              </a:pPr>
              <a:t>‹#›</a:t>
            </a:fld>
            <a:endParaRPr lang="en-GB">
              <a:solidFill>
                <a:srgbClr val="000000"/>
              </a:solidFill>
            </a:endParaRPr>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4000">
              <a:solidFill>
                <a:srgbClr val="000000"/>
              </a:solidFill>
            </a:endParaRPr>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4000">
              <a:solidFill>
                <a:srgbClr val="000000"/>
              </a:solidFill>
            </a:endParaRPr>
          </a:p>
        </p:txBody>
      </p:sp>
      <p:pic>
        <p:nvPicPr>
          <p:cNvPr id="1033" name="Picture 9" descr="PPT Maste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7"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ctrTitle"/>
          </p:nvPr>
        </p:nvSpPr>
        <p:spPr/>
        <p:txBody>
          <a:bodyPr/>
          <a:lstStyle/>
          <a:p>
            <a:r>
              <a:rPr lang="en-GB" smtClean="0"/>
              <a:t>Working with traumatised children</a:t>
            </a:r>
          </a:p>
        </p:txBody>
      </p:sp>
      <p:sp>
        <p:nvSpPr>
          <p:cNvPr id="26627" name="Subtitle 4"/>
          <p:cNvSpPr>
            <a:spLocks noGrp="1"/>
          </p:cNvSpPr>
          <p:nvPr>
            <p:ph type="subTitle" idx="1"/>
          </p:nvPr>
        </p:nvSpPr>
        <p:spPr/>
        <p:txBody>
          <a:bodyPr/>
          <a:lstStyle/>
          <a:p>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dirty="0" smtClean="0"/>
              <a:t>ARC approach to trauma</a:t>
            </a:r>
          </a:p>
        </p:txBody>
      </p:sp>
      <p:sp>
        <p:nvSpPr>
          <p:cNvPr id="24579" name="Content Placeholder 2"/>
          <p:cNvSpPr>
            <a:spLocks noGrp="1"/>
          </p:cNvSpPr>
          <p:nvPr>
            <p:ph idx="1"/>
          </p:nvPr>
        </p:nvSpPr>
        <p:spPr>
          <a:xfrm>
            <a:off x="457200" y="1600201"/>
            <a:ext cx="8229600" cy="3989040"/>
          </a:xfrm>
        </p:spPr>
        <p:txBody>
          <a:bodyPr/>
          <a:lstStyle/>
          <a:p>
            <a:r>
              <a:rPr lang="en-GB" dirty="0" smtClean="0"/>
              <a:t>Attachment</a:t>
            </a:r>
          </a:p>
          <a:p>
            <a:endParaRPr lang="en-GB" dirty="0" smtClean="0"/>
          </a:p>
          <a:p>
            <a:r>
              <a:rPr lang="en-GB" dirty="0" smtClean="0"/>
              <a:t>Regulation</a:t>
            </a:r>
          </a:p>
          <a:p>
            <a:endParaRPr lang="en-GB" dirty="0" smtClean="0"/>
          </a:p>
          <a:p>
            <a:r>
              <a:rPr lang="en-GB" dirty="0" smtClean="0"/>
              <a:t>Competency</a:t>
            </a:r>
          </a:p>
        </p:txBody>
      </p:sp>
      <p:sp>
        <p:nvSpPr>
          <p:cNvPr id="2" name="TextBox 1"/>
          <p:cNvSpPr txBox="1"/>
          <p:nvPr/>
        </p:nvSpPr>
        <p:spPr>
          <a:xfrm>
            <a:off x="251520" y="5949280"/>
            <a:ext cx="6048672" cy="369332"/>
          </a:xfrm>
          <a:prstGeom prst="rect">
            <a:avLst/>
          </a:prstGeom>
          <a:noFill/>
        </p:spPr>
        <p:txBody>
          <a:bodyPr wrap="square" rtlCol="0">
            <a:spAutoFit/>
          </a:bodyPr>
          <a:lstStyle/>
          <a:p>
            <a:r>
              <a:rPr lang="en-GB" dirty="0"/>
              <a:t>http://www.traumacenter.org/research/ascot.php</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Making Space</a:t>
            </a:r>
            <a:endParaRPr lang="en-GB" dirty="0"/>
          </a:p>
        </p:txBody>
      </p:sp>
      <p:sp>
        <p:nvSpPr>
          <p:cNvPr id="3" name="Content Placeholder 2"/>
          <p:cNvSpPr>
            <a:spLocks noGrp="1"/>
          </p:cNvSpPr>
          <p:nvPr>
            <p:ph idx="1"/>
          </p:nvPr>
        </p:nvSpPr>
        <p:spPr/>
        <p:txBody>
          <a:bodyPr/>
          <a:lstStyle/>
          <a:p>
            <a:r>
              <a:rPr lang="en-GB" dirty="0" smtClean="0"/>
              <a:t>Staged</a:t>
            </a:r>
          </a:p>
          <a:p>
            <a:r>
              <a:rPr lang="en-GB" dirty="0" smtClean="0"/>
              <a:t>Predictable</a:t>
            </a:r>
          </a:p>
          <a:p>
            <a:r>
              <a:rPr lang="en-GB" dirty="0" smtClean="0"/>
              <a:t>Adaptive</a:t>
            </a:r>
          </a:p>
          <a:p>
            <a:r>
              <a:rPr lang="en-GB" dirty="0" smtClean="0"/>
              <a:t>Connected</a:t>
            </a:r>
          </a:p>
          <a:p>
            <a:r>
              <a:rPr lang="en-GB" dirty="0" smtClean="0"/>
              <a:t>Enabled</a:t>
            </a:r>
            <a:endParaRPr lang="en-GB" dirty="0"/>
          </a:p>
        </p:txBody>
      </p:sp>
      <p:sp>
        <p:nvSpPr>
          <p:cNvPr id="4" name="TextBox 3"/>
          <p:cNvSpPr txBox="1"/>
          <p:nvPr/>
        </p:nvSpPr>
        <p:spPr>
          <a:xfrm>
            <a:off x="107504" y="6165304"/>
            <a:ext cx="6552728" cy="369332"/>
          </a:xfrm>
          <a:prstGeom prst="rect">
            <a:avLst/>
          </a:prstGeom>
          <a:noFill/>
        </p:spPr>
        <p:txBody>
          <a:bodyPr wrap="square" rtlCol="0">
            <a:spAutoFit/>
          </a:bodyPr>
          <a:lstStyle/>
          <a:p>
            <a:r>
              <a:rPr lang="en-GB" dirty="0"/>
              <a:t>Making space for </a:t>
            </a:r>
            <a:r>
              <a:rPr lang="en-GB" dirty="0" smtClean="0"/>
              <a:t>learning: </a:t>
            </a:r>
            <a:r>
              <a:rPr lang="en-GB" dirty="0"/>
              <a:t>trauma informed practice in schools</a:t>
            </a:r>
          </a:p>
        </p:txBody>
      </p:sp>
    </p:spTree>
    <p:extLst>
      <p:ext uri="{BB962C8B-B14F-4D97-AF65-F5344CB8AC3E}">
        <p14:creationId xmlns:p14="http://schemas.microsoft.com/office/powerpoint/2010/main" val="3012803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p:txBody>
          <a:bodyPr/>
          <a:lstStyle/>
          <a:p>
            <a:r>
              <a:rPr lang="en-GB" smtClean="0"/>
              <a:t>A feeling of safety?</a:t>
            </a:r>
          </a:p>
        </p:txBody>
      </p:sp>
      <p:sp>
        <p:nvSpPr>
          <p:cNvPr id="16387" name="Text Box 5"/>
          <p:cNvSpPr txBox="1">
            <a:spLocks noChangeArrowheads="1"/>
          </p:cNvSpPr>
          <p:nvPr/>
        </p:nvSpPr>
        <p:spPr bwMode="auto">
          <a:xfrm>
            <a:off x="900113" y="1844675"/>
            <a:ext cx="7416800"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fontAlgn="base" hangingPunct="1">
              <a:spcBef>
                <a:spcPct val="50000"/>
              </a:spcBef>
              <a:spcAft>
                <a:spcPct val="0"/>
              </a:spcAft>
            </a:pPr>
            <a:r>
              <a:rPr lang="en-GB" sz="2400">
                <a:solidFill>
                  <a:srgbClr val="000000"/>
                </a:solidFill>
              </a:rPr>
              <a:t>At times I don’t feel safe , to be honest with you, when I’m lying in my bed at night …..I’ve always got to know that there are people sitting with me or that there are people thinking about me and are out there and are just there- I don’t like thinking that there’s nobody there that there is nobody in the bit where I  am. I feel scared at times, I feel that somebody is going to come and get me at times, just the things I’ve gone through</a:t>
            </a:r>
          </a:p>
        </p:txBody>
      </p:sp>
      <p:sp>
        <p:nvSpPr>
          <p:cNvPr id="16388" name="Text Box 6"/>
          <p:cNvSpPr txBox="1">
            <a:spLocks noChangeArrowheads="1"/>
          </p:cNvSpPr>
          <p:nvPr/>
        </p:nvSpPr>
        <p:spPr bwMode="auto">
          <a:xfrm>
            <a:off x="250825" y="6165850"/>
            <a:ext cx="78501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fontAlgn="base" hangingPunct="1">
              <a:spcBef>
                <a:spcPct val="50000"/>
              </a:spcBef>
              <a:spcAft>
                <a:spcPct val="0"/>
              </a:spcAft>
            </a:pPr>
            <a:r>
              <a:rPr lang="en-GB" sz="1400" i="1">
                <a:solidFill>
                  <a:srgbClr val="000000"/>
                </a:solidFill>
              </a:rPr>
              <a:t>Let’s Face It!</a:t>
            </a:r>
            <a:r>
              <a:rPr lang="en-GB" sz="1400">
                <a:solidFill>
                  <a:srgbClr val="000000"/>
                </a:solidFill>
              </a:rPr>
              <a:t> Who Cares? Scotland  2003</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68313" y="0"/>
            <a:ext cx="8229600" cy="1143000"/>
          </a:xfrm>
        </p:spPr>
        <p:txBody>
          <a:bodyPr/>
          <a:lstStyle/>
          <a:p>
            <a:r>
              <a:rPr lang="en-GB" smtClean="0"/>
              <a:t>Secondary trauma</a:t>
            </a:r>
          </a:p>
        </p:txBody>
      </p:sp>
      <p:sp>
        <p:nvSpPr>
          <p:cNvPr id="21507" name="Rectangle 3"/>
          <p:cNvSpPr>
            <a:spLocks noGrp="1" noChangeArrowheads="1"/>
          </p:cNvSpPr>
          <p:nvPr>
            <p:ph type="body" idx="1"/>
          </p:nvPr>
        </p:nvSpPr>
        <p:spPr>
          <a:xfrm>
            <a:off x="395288" y="1052513"/>
            <a:ext cx="8229600" cy="4525962"/>
          </a:xfrm>
        </p:spPr>
        <p:txBody>
          <a:bodyPr/>
          <a:lstStyle/>
          <a:p>
            <a:r>
              <a:rPr lang="en-GB" sz="2400" smtClean="0"/>
              <a:t>Trauma is contagious</a:t>
            </a:r>
          </a:p>
          <a:p>
            <a:r>
              <a:rPr lang="en-GB" sz="2400" smtClean="0"/>
              <a:t>Working with traumatised children can create secondary trauma in the adults around them</a:t>
            </a:r>
          </a:p>
          <a:p>
            <a:r>
              <a:rPr lang="en-GB" sz="2400" smtClean="0"/>
              <a:t>This can be transient or persistent and can affect feelings thought and behaviour.</a:t>
            </a:r>
          </a:p>
          <a:p>
            <a:r>
              <a:rPr lang="en-GB" sz="2400" smtClean="0"/>
              <a:t>Important to prevent, recognise and treat</a:t>
            </a:r>
          </a:p>
          <a:p>
            <a:r>
              <a:rPr lang="en-GB" sz="2400" smtClean="0"/>
              <a:t>Strategies for dealing with secondary trauma need to be organisational as well as individual </a:t>
            </a:r>
          </a:p>
          <a:p>
            <a:r>
              <a:rPr lang="en-GB" sz="2400" smtClean="0"/>
              <a:t>The qualities that make people capable of empathy are those which make them vulnerable to secondary trauma.</a:t>
            </a:r>
          </a:p>
          <a:p>
            <a:endParaRPr lang="en-GB" sz="24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mtClean="0"/>
          </a:p>
        </p:txBody>
      </p:sp>
      <p:sp>
        <p:nvSpPr>
          <p:cNvPr id="92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mtClean="0"/>
          </a:p>
        </p:txBody>
      </p:sp>
      <p:sp>
        <p:nvSpPr>
          <p:cNvPr id="9220" name="Rectangle 2"/>
          <p:cNvSpPr>
            <a:spLocks noGrp="1" noChangeArrowheads="1"/>
          </p:cNvSpPr>
          <p:nvPr>
            <p:ph type="title"/>
          </p:nvPr>
        </p:nvSpPr>
        <p:spPr/>
        <p:txBody>
          <a:bodyPr/>
          <a:lstStyle/>
          <a:p>
            <a:pPr eaLnBrk="1" hangingPunct="1"/>
            <a:r>
              <a:rPr lang="en-GB" smtClean="0"/>
              <a:t>Stress regulation and the environment</a:t>
            </a:r>
          </a:p>
        </p:txBody>
      </p:sp>
      <p:sp>
        <p:nvSpPr>
          <p:cNvPr id="9221" name="Rectangle 3"/>
          <p:cNvSpPr>
            <a:spLocks noGrp="1" noChangeArrowheads="1"/>
          </p:cNvSpPr>
          <p:nvPr>
            <p:ph type="body" idx="1"/>
          </p:nvPr>
        </p:nvSpPr>
        <p:spPr>
          <a:xfrm>
            <a:off x="468313" y="1628775"/>
            <a:ext cx="8229600" cy="4525963"/>
          </a:xfrm>
        </p:spPr>
        <p:txBody>
          <a:bodyPr/>
          <a:lstStyle/>
          <a:p>
            <a:pPr eaLnBrk="1" hangingPunct="1">
              <a:lnSpc>
                <a:spcPct val="80000"/>
              </a:lnSpc>
            </a:pPr>
            <a:r>
              <a:rPr lang="en-GB" sz="2800" smtClean="0"/>
              <a:t>The interaction between the environment and the individual is unique and each person is constantly changed by the impact their environment has on them</a:t>
            </a:r>
          </a:p>
          <a:p>
            <a:pPr eaLnBrk="1" hangingPunct="1">
              <a:lnSpc>
                <a:spcPct val="80000"/>
              </a:lnSpc>
              <a:buFontTx/>
              <a:buNone/>
            </a:pPr>
            <a:endParaRPr lang="en-GB" sz="2800" smtClean="0"/>
          </a:p>
          <a:p>
            <a:pPr eaLnBrk="1" hangingPunct="1">
              <a:lnSpc>
                <a:spcPct val="80000"/>
              </a:lnSpc>
            </a:pPr>
            <a:r>
              <a:rPr lang="en-GB" sz="2800" smtClean="0"/>
              <a:t>Most people can maintain their own equilibrium even in difficult environments but traumatised people often find it difficult to regulate stress and maintain equilibrium - their physical environment has a powerful effect on them</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68313" y="0"/>
            <a:ext cx="8229600" cy="1143000"/>
          </a:xfrm>
        </p:spPr>
        <p:txBody>
          <a:bodyPr/>
          <a:lstStyle/>
          <a:p>
            <a:r>
              <a:rPr lang="en-GB" smtClean="0"/>
              <a:t>The right to recovery</a:t>
            </a:r>
          </a:p>
        </p:txBody>
      </p:sp>
      <p:sp>
        <p:nvSpPr>
          <p:cNvPr id="22531" name="Rectangle 3"/>
          <p:cNvSpPr>
            <a:spLocks noGrp="1" noChangeArrowheads="1"/>
          </p:cNvSpPr>
          <p:nvPr>
            <p:ph type="body" idx="1"/>
          </p:nvPr>
        </p:nvSpPr>
        <p:spPr>
          <a:xfrm>
            <a:off x="395288" y="1268413"/>
            <a:ext cx="8229600" cy="4525962"/>
          </a:xfrm>
        </p:spPr>
        <p:txBody>
          <a:bodyPr/>
          <a:lstStyle/>
          <a:p>
            <a:pPr>
              <a:lnSpc>
                <a:spcPct val="110000"/>
              </a:lnSpc>
            </a:pPr>
            <a:r>
              <a:rPr lang="en-GB" sz="2400" dirty="0" smtClean="0"/>
              <a:t>States Parties shall take all appropriate measures to promote physical and psychological recovery and social reintegration of a child victim of: </a:t>
            </a:r>
          </a:p>
          <a:p>
            <a:pPr lvl="1">
              <a:lnSpc>
                <a:spcPct val="110000"/>
              </a:lnSpc>
            </a:pPr>
            <a:r>
              <a:rPr lang="en-GB" sz="2000" dirty="0" smtClean="0"/>
              <a:t>any form of neglect, exploitation or abuse</a:t>
            </a:r>
          </a:p>
          <a:p>
            <a:pPr lvl="1">
              <a:lnSpc>
                <a:spcPct val="110000"/>
              </a:lnSpc>
            </a:pPr>
            <a:r>
              <a:rPr lang="en-GB" sz="2000" dirty="0" smtClean="0"/>
              <a:t>torture or any other form of cruel, inhuman or degrading treatment or punishment </a:t>
            </a:r>
          </a:p>
          <a:p>
            <a:pPr lvl="1">
              <a:lnSpc>
                <a:spcPct val="110000"/>
              </a:lnSpc>
            </a:pPr>
            <a:r>
              <a:rPr lang="en-GB" sz="2000" dirty="0" smtClean="0"/>
              <a:t>armed conflicts. </a:t>
            </a:r>
          </a:p>
          <a:p>
            <a:pPr>
              <a:lnSpc>
                <a:spcPct val="110000"/>
              </a:lnSpc>
            </a:pPr>
            <a:r>
              <a:rPr lang="en-GB" sz="2400" dirty="0" smtClean="0"/>
              <a:t>Such recovery and reintegration shall take place in an environment which fosters the health, self-respect and dignity of the child.</a:t>
            </a:r>
          </a:p>
          <a:p>
            <a:pPr>
              <a:lnSpc>
                <a:spcPct val="90000"/>
              </a:lnSpc>
            </a:pPr>
            <a:endParaRPr lang="en-GB" sz="2400" dirty="0" smtClean="0"/>
          </a:p>
        </p:txBody>
      </p:sp>
      <p:sp>
        <p:nvSpPr>
          <p:cNvPr id="22532" name="Text Box 4"/>
          <p:cNvSpPr txBox="1">
            <a:spLocks noChangeArrowheads="1"/>
          </p:cNvSpPr>
          <p:nvPr/>
        </p:nvSpPr>
        <p:spPr bwMode="auto">
          <a:xfrm>
            <a:off x="468313" y="6092825"/>
            <a:ext cx="56880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fontAlgn="base" hangingPunct="1">
              <a:spcBef>
                <a:spcPct val="50000"/>
              </a:spcBef>
              <a:spcAft>
                <a:spcPct val="0"/>
              </a:spcAft>
            </a:pPr>
            <a:r>
              <a:rPr lang="en-GB" sz="1800">
                <a:solidFill>
                  <a:srgbClr val="000000"/>
                </a:solidFill>
              </a:rPr>
              <a:t>United Nations Convention on the Rights of the Child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395288" y="188913"/>
            <a:ext cx="8229600" cy="1143000"/>
          </a:xfrm>
        </p:spPr>
        <p:txBody>
          <a:bodyPr/>
          <a:lstStyle/>
          <a:p>
            <a:r>
              <a:rPr lang="en-GB" sz="3600" smtClean="0"/>
              <a:t>Impact of trauma on brain development and childhood learning</a:t>
            </a:r>
          </a:p>
        </p:txBody>
      </p:sp>
      <p:graphicFrame>
        <p:nvGraphicFramePr>
          <p:cNvPr id="8224" name="Group 32"/>
          <p:cNvGraphicFramePr>
            <a:graphicFrameLocks noGrp="1"/>
          </p:cNvGraphicFramePr>
          <p:nvPr>
            <p:ph/>
            <p:extLst>
              <p:ext uri="{D42A27DB-BD31-4B8C-83A1-F6EECF244321}">
                <p14:modId xmlns:p14="http://schemas.microsoft.com/office/powerpoint/2010/main" val="4229629448"/>
              </p:ext>
            </p:extLst>
          </p:nvPr>
        </p:nvGraphicFramePr>
        <p:xfrm>
          <a:off x="250825" y="1628775"/>
          <a:ext cx="8229600" cy="3671889"/>
        </p:xfrm>
        <a:graphic>
          <a:graphicData uri="http://schemas.openxmlformats.org/drawingml/2006/table">
            <a:tbl>
              <a:tblPr/>
              <a:tblGrid>
                <a:gridCol w="2386013"/>
                <a:gridCol w="5843587"/>
              </a:tblGrid>
              <a:tr h="8272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rgbClr val="000000"/>
                          </a:solidFill>
                          <a:effectLst/>
                          <a:latin typeface="Arial" charset="0"/>
                          <a:cs typeface="Arial" charset="0"/>
                        </a:rPr>
                        <a:t>Brain development</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0" i="0" u="none" strike="noStrike" cap="none" normalizeH="0" baseline="0" smtClean="0">
                          <a:ln>
                            <a:noFill/>
                          </a:ln>
                          <a:solidFill>
                            <a:srgbClr val="000000"/>
                          </a:solidFill>
                          <a:effectLst/>
                          <a:latin typeface="Arial" charset="0"/>
                          <a:cs typeface="Arial" charset="0"/>
                        </a:rPr>
                        <a:t>Language delay; Learning difficulties; Memory loss; Hyper vigilance</a:t>
                      </a:r>
                      <a:r>
                        <a:rPr kumimoji="0" lang="en-GB" sz="2000" b="0" i="0" u="none" strike="noStrike" cap="none" normalizeH="0" baseline="0" smtClean="0">
                          <a:ln>
                            <a:noFill/>
                          </a:ln>
                          <a:solidFill>
                            <a:srgbClr val="000000"/>
                          </a:solidFill>
                          <a:effectLst/>
                          <a:latin typeface="Arial" charset="0"/>
                        </a:rPr>
                        <a:t> </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736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rgbClr val="000000"/>
                          </a:solidFill>
                          <a:effectLst/>
                          <a:latin typeface="Arial" charset="0"/>
                          <a:cs typeface="Arial" charset="0"/>
                        </a:rPr>
                        <a:t>Physiology</a:t>
                      </a:r>
                      <a:endParaRPr kumimoji="0" lang="en-GB" sz="2000" b="0" i="0" u="none" strike="noStrike" cap="none" normalizeH="0" baseline="0" dirty="0" smtClean="0">
                        <a:ln>
                          <a:noFill/>
                        </a:ln>
                        <a:solidFill>
                          <a:srgbClr val="000000"/>
                        </a:solidFill>
                        <a:effectLst/>
                        <a:latin typeface="Arial"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0" i="0" u="none" strike="noStrike" cap="none" normalizeH="0" baseline="0" smtClean="0">
                          <a:ln>
                            <a:noFill/>
                          </a:ln>
                          <a:solidFill>
                            <a:srgbClr val="000000"/>
                          </a:solidFill>
                          <a:effectLst/>
                          <a:latin typeface="Arial" charset="0"/>
                          <a:cs typeface="Arial" charset="0"/>
                        </a:rPr>
                        <a:t>Sharpening peripheral vision; Auditory selection; Clumsiness</a:t>
                      </a:r>
                      <a:r>
                        <a:rPr kumimoji="0" lang="en-GB" sz="2000" b="0" i="0" u="none" strike="noStrike" cap="none" normalizeH="0" baseline="0" smtClean="0">
                          <a:ln>
                            <a:noFill/>
                          </a:ln>
                          <a:solidFill>
                            <a:srgbClr val="000000"/>
                          </a:solidFill>
                          <a:effectLst/>
                          <a:latin typeface="Arial" charset="0"/>
                        </a:rPr>
                        <a:t> </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3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rgbClr val="000000"/>
                          </a:solidFill>
                          <a:effectLst/>
                          <a:latin typeface="Arial" charset="0"/>
                          <a:cs typeface="Arial" charset="0"/>
                        </a:rPr>
                        <a:t>Physical</a:t>
                      </a:r>
                      <a:r>
                        <a:rPr kumimoji="0" lang="en-GB" sz="2000" b="0" i="0" u="none" strike="noStrike" cap="none" normalizeH="0" baseline="0" dirty="0" smtClean="0">
                          <a:ln>
                            <a:noFill/>
                          </a:ln>
                          <a:solidFill>
                            <a:srgbClr val="000000"/>
                          </a:solidFill>
                          <a:effectLst/>
                          <a:latin typeface="Arial" charset="0"/>
                          <a:cs typeface="Arial" charset="0"/>
                        </a:rPr>
                        <a:t> </a:t>
                      </a:r>
                      <a:endParaRPr kumimoji="0" lang="en-GB" sz="2000" b="0" i="0" u="none" strike="noStrike" cap="none" normalizeH="0" baseline="0" dirty="0" smtClean="0">
                        <a:ln>
                          <a:noFill/>
                        </a:ln>
                        <a:solidFill>
                          <a:srgbClr val="000000"/>
                        </a:solidFill>
                        <a:effectLst/>
                        <a:latin typeface="Arial" charset="0"/>
                        <a:cs typeface="Times New Roman" pitchFamily="18" charset="0"/>
                      </a:endParaRP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0" i="0" u="none" strike="noStrike" cap="none" normalizeH="0" baseline="0" smtClean="0">
                          <a:ln>
                            <a:noFill/>
                          </a:ln>
                          <a:solidFill>
                            <a:srgbClr val="000000"/>
                          </a:solidFill>
                          <a:effectLst/>
                          <a:latin typeface="Arial" charset="0"/>
                          <a:cs typeface="Arial" charset="0"/>
                        </a:rPr>
                        <a:t>Numbness; Psychosomatic responses</a:t>
                      </a:r>
                      <a:r>
                        <a:rPr kumimoji="0" lang="en-GB" sz="2000" b="0" i="0" u="none" strike="noStrike" cap="none" normalizeH="0" baseline="0" smtClean="0">
                          <a:ln>
                            <a:noFill/>
                          </a:ln>
                          <a:solidFill>
                            <a:srgbClr val="000000"/>
                          </a:solidFill>
                          <a:effectLst/>
                          <a:latin typeface="Arial" charset="0"/>
                        </a:rPr>
                        <a:t> </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91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0" i="0" u="none" strike="noStrike" cap="none" normalizeH="0" baseline="0" smtClean="0">
                          <a:ln>
                            <a:noFill/>
                          </a:ln>
                          <a:solidFill>
                            <a:srgbClr val="000000"/>
                          </a:solidFill>
                          <a:effectLst/>
                          <a:latin typeface="Arial" charset="0"/>
                          <a:cs typeface="Arial" charset="0"/>
                        </a:rPr>
                        <a:t>Emotional </a:t>
                      </a:r>
                      <a:endParaRPr kumimoji="0" lang="en-GB" sz="2000" b="0" i="0" u="none" strike="noStrike" cap="none" normalizeH="0" baseline="0" smtClean="0">
                        <a:ln>
                          <a:noFill/>
                        </a:ln>
                        <a:solidFill>
                          <a:srgbClr val="000000"/>
                        </a:solidFill>
                        <a:effectLst/>
                        <a:latin typeface="Arial" charset="0"/>
                        <a:cs typeface="Times New Roman" pitchFamily="18" charset="0"/>
                      </a:endParaRP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0" i="0" u="none" strike="noStrike" cap="none" normalizeH="0" baseline="0" smtClean="0">
                          <a:ln>
                            <a:noFill/>
                          </a:ln>
                          <a:solidFill>
                            <a:srgbClr val="000000"/>
                          </a:solidFill>
                          <a:effectLst/>
                          <a:latin typeface="Arial" charset="0"/>
                          <a:cs typeface="Arial" charset="0"/>
                        </a:rPr>
                        <a:t>Numbing; Over reaction; No joy</a:t>
                      </a:r>
                      <a:endParaRPr kumimoji="0" lang="en-GB" sz="2000" b="0" i="0" u="none" strike="noStrike" cap="none" normalizeH="0" baseline="0" smtClean="0">
                        <a:ln>
                          <a:noFill/>
                        </a:ln>
                        <a:solidFill>
                          <a:srgbClr val="000000"/>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60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rgbClr val="000000"/>
                          </a:solidFill>
                          <a:effectLst/>
                          <a:latin typeface="Arial" charset="0"/>
                          <a:cs typeface="Times New Roman" pitchFamily="18" charset="0"/>
                        </a:rPr>
                        <a:t>Social </a:t>
                      </a:r>
                      <a:r>
                        <a:rPr kumimoji="0" lang="en-GB" sz="2000" b="0" i="0" u="none" strike="noStrike" cap="none" normalizeH="0" baseline="0" dirty="0" smtClean="0">
                          <a:ln>
                            <a:noFill/>
                          </a:ln>
                          <a:solidFill>
                            <a:srgbClr val="000000"/>
                          </a:solidFill>
                          <a:effectLst/>
                          <a:latin typeface="Arial" charset="0"/>
                          <a:cs typeface="Times New Roman" pitchFamily="18" charset="0"/>
                        </a:rPr>
                        <a:t>Functioning</a:t>
                      </a:r>
                      <a:r>
                        <a:rPr kumimoji="0" lang="en-GB" sz="2000" b="0" i="0" u="none" strike="noStrike" cap="none" normalizeH="0" baseline="0" dirty="0" smtClean="0">
                          <a:ln>
                            <a:noFill/>
                          </a:ln>
                          <a:solidFill>
                            <a:srgbClr val="000000"/>
                          </a:solidFill>
                          <a:effectLst/>
                          <a:latin typeface="Arial" charset="0"/>
                          <a:cs typeface="Arial" charset="0"/>
                        </a:rPr>
                        <a:t> </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0" i="0" u="none" strike="noStrike" cap="none" normalizeH="0" baseline="0" smtClean="0">
                          <a:ln>
                            <a:noFill/>
                          </a:ln>
                          <a:solidFill>
                            <a:srgbClr val="000000"/>
                          </a:solidFill>
                          <a:effectLst/>
                          <a:latin typeface="Arial" charset="0"/>
                          <a:cs typeface="Arial" charset="0"/>
                        </a:rPr>
                        <a:t>Others irrelevant/threatening.  Learning in group very difficult.  Focus on survival of self. Inability to construct meaning</a:t>
                      </a:r>
                      <a:r>
                        <a:rPr kumimoji="0" lang="en-GB" sz="2000" b="0" i="0" u="none" strike="noStrike" cap="none" normalizeH="0" baseline="0" smtClean="0">
                          <a:ln>
                            <a:noFill/>
                          </a:ln>
                          <a:solidFill>
                            <a:srgbClr val="000000"/>
                          </a:solidFill>
                          <a:effectLst/>
                          <a:latin typeface="Arial" charset="0"/>
                        </a:rPr>
                        <a:t> </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title"/>
          </p:nvPr>
        </p:nvSpPr>
        <p:spPr/>
        <p:txBody>
          <a:bodyPr/>
          <a:lstStyle/>
          <a:p>
            <a:r>
              <a:rPr lang="en-GB" smtClean="0"/>
              <a:t>Impact of trauma on learning</a:t>
            </a:r>
          </a:p>
        </p:txBody>
      </p:sp>
      <p:sp>
        <p:nvSpPr>
          <p:cNvPr id="20483" name="Text Box 5"/>
          <p:cNvSpPr txBox="1">
            <a:spLocks noChangeArrowheads="1"/>
          </p:cNvSpPr>
          <p:nvPr/>
        </p:nvSpPr>
        <p:spPr bwMode="auto">
          <a:xfrm>
            <a:off x="755650" y="1196975"/>
            <a:ext cx="4681538"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fontAlgn="base" hangingPunct="1">
              <a:spcBef>
                <a:spcPct val="50000"/>
              </a:spcBef>
              <a:spcAft>
                <a:spcPct val="0"/>
              </a:spcAft>
            </a:pPr>
            <a:r>
              <a:rPr lang="en-GB" sz="2400">
                <a:solidFill>
                  <a:srgbClr val="000000"/>
                </a:solidFill>
              </a:rPr>
              <a:t>Classroom learning cannot occur if the child is in either a persistent state of arousal and anxiety, or of dissociation. When in this state, the key parts of the cortex are not receptive to cognitive information that is not relevant to survival. The traumatised child's brain is</a:t>
            </a:r>
            <a:endParaRPr lang="en-GB">
              <a:solidFill>
                <a:srgbClr val="000000"/>
              </a:solidFill>
            </a:endParaRPr>
          </a:p>
        </p:txBody>
      </p:sp>
      <p:sp>
        <p:nvSpPr>
          <p:cNvPr id="20484" name="Text Box 6"/>
          <p:cNvSpPr txBox="1">
            <a:spLocks noChangeArrowheads="1"/>
          </p:cNvSpPr>
          <p:nvPr/>
        </p:nvSpPr>
        <p:spPr bwMode="auto">
          <a:xfrm>
            <a:off x="539750" y="6092825"/>
            <a:ext cx="4968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fontAlgn="base" hangingPunct="1">
              <a:spcBef>
                <a:spcPct val="50000"/>
              </a:spcBef>
              <a:spcAft>
                <a:spcPct val="0"/>
              </a:spcAft>
            </a:pPr>
            <a:r>
              <a:rPr lang="en-GB" sz="1800" i="1">
                <a:solidFill>
                  <a:srgbClr val="000000"/>
                </a:solidFill>
              </a:rPr>
              <a:t>Child trauma academy</a:t>
            </a:r>
          </a:p>
        </p:txBody>
      </p:sp>
      <p:pic>
        <p:nvPicPr>
          <p:cNvPr id="20485" name="Picture 8" descr="MPj0422793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1196975"/>
            <a:ext cx="3095625"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6" name="Text Box 9"/>
          <p:cNvSpPr txBox="1">
            <a:spLocks noChangeArrowheads="1"/>
          </p:cNvSpPr>
          <p:nvPr/>
        </p:nvSpPr>
        <p:spPr bwMode="auto">
          <a:xfrm>
            <a:off x="684213" y="4292600"/>
            <a:ext cx="7920037"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fontAlgn="base" hangingPunct="1">
              <a:spcBef>
                <a:spcPct val="50000"/>
              </a:spcBef>
              <a:spcAft>
                <a:spcPct val="0"/>
              </a:spcAft>
            </a:pPr>
            <a:r>
              <a:rPr lang="en-GB" sz="2400">
                <a:solidFill>
                  <a:srgbClr val="000000"/>
                </a:solidFill>
              </a:rPr>
              <a:t>essentially</a:t>
            </a:r>
            <a:r>
              <a:rPr lang="en-GB">
                <a:solidFill>
                  <a:srgbClr val="000000"/>
                </a:solidFill>
              </a:rPr>
              <a:t> </a:t>
            </a:r>
            <a:r>
              <a:rPr lang="en-GB" sz="2400">
                <a:solidFill>
                  <a:srgbClr val="000000"/>
                </a:solidFill>
              </a:rPr>
              <a:t>unavailable to process efficiently the complex cognitive information being conveyed by the teacher.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600" smtClean="0"/>
              <a:t>Change in external challenge leads to change in internal state</a:t>
            </a:r>
          </a:p>
        </p:txBody>
      </p:sp>
      <p:sp>
        <p:nvSpPr>
          <p:cNvPr id="17411" name="Content Placeholder 2"/>
          <p:cNvSpPr>
            <a:spLocks noGrp="1"/>
          </p:cNvSpPr>
          <p:nvPr>
            <p:ph idx="1"/>
          </p:nvPr>
        </p:nvSpPr>
        <p:spPr/>
        <p:txBody>
          <a:bodyPr/>
          <a:lstStyle/>
          <a:p>
            <a:r>
              <a:rPr lang="en-GB" sz="2000" smtClean="0"/>
              <a:t>Chronically traumatised children “re-set” their baseline state of arousal. Even when no external threats or demands are present, they will be in a physiological state of persisting alarm</a:t>
            </a:r>
          </a:p>
          <a:p>
            <a:r>
              <a:rPr lang="en-GB" sz="2000" smtClean="0"/>
              <a:t>The traumatized child will be more ‘reactive’ -- moving into a state of fear or terror in the presence of even minor stressors.</a:t>
            </a:r>
          </a:p>
          <a:p>
            <a:r>
              <a:rPr lang="en-GB" sz="2000" smtClean="0"/>
              <a:t>The cognition and behaviour of the child will reflect their state of arousal</a:t>
            </a:r>
          </a:p>
          <a:p>
            <a:r>
              <a:rPr lang="en-GB" sz="2000" smtClean="0"/>
              <a:t>This increased baseline level of arousal and increased reactivity in response to a perceived threat plays a major role in the behavioural and cognitive problems associated with traumatised children.</a:t>
            </a:r>
          </a:p>
          <a:p>
            <a:endParaRPr lang="en-GB" sz="2000" smtClean="0"/>
          </a:p>
          <a:p>
            <a:endParaRPr lang="en-GB" sz="20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92" name="Group 320"/>
          <p:cNvGraphicFramePr>
            <a:graphicFrameLocks noGrp="1"/>
          </p:cNvGraphicFramePr>
          <p:nvPr>
            <p:ph idx="1"/>
            <p:extLst>
              <p:ext uri="{D42A27DB-BD31-4B8C-83A1-F6EECF244321}">
                <p14:modId xmlns:p14="http://schemas.microsoft.com/office/powerpoint/2010/main" val="578973627"/>
              </p:ext>
            </p:extLst>
          </p:nvPr>
        </p:nvGraphicFramePr>
        <p:xfrm>
          <a:off x="395536" y="548680"/>
          <a:ext cx="8351838" cy="4676214"/>
        </p:xfrm>
        <a:graphic>
          <a:graphicData uri="http://schemas.openxmlformats.org/drawingml/2006/table">
            <a:tbl>
              <a:tblPr/>
              <a:tblGrid>
                <a:gridCol w="1440160"/>
                <a:gridCol w="1512168"/>
                <a:gridCol w="1224136"/>
                <a:gridCol w="1268661"/>
                <a:gridCol w="1466850"/>
                <a:gridCol w="1439863"/>
              </a:tblGrid>
              <a:tr h="7920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err="1" smtClean="0">
                          <a:ln>
                            <a:noFill/>
                          </a:ln>
                          <a:solidFill>
                            <a:srgbClr val="000000"/>
                          </a:solidFill>
                          <a:effectLst/>
                          <a:latin typeface="Arial" charset="0"/>
                        </a:rPr>
                        <a:t>Hyperarousal</a:t>
                      </a:r>
                      <a:r>
                        <a:rPr kumimoji="0" lang="en-GB" sz="1600" b="0" i="0" u="none" strike="noStrike" cap="none" normalizeH="0" baseline="0" dirty="0" smtClean="0">
                          <a:ln>
                            <a:noFill/>
                          </a:ln>
                          <a:solidFill>
                            <a:srgbClr val="000000"/>
                          </a:solidFill>
                          <a:effectLst/>
                          <a:latin typeface="Arial" charset="0"/>
                        </a:rPr>
                        <a:t> continuum</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cs typeface="Arial" charset="0"/>
                        </a:rPr>
                        <a:t>Rest</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rgbClr val="000000"/>
                          </a:solidFill>
                          <a:effectLst/>
                          <a:latin typeface="Arial" charset="0"/>
                          <a:cs typeface="Arial" charset="0"/>
                        </a:rPr>
                        <a:t>Vigilance</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rgbClr val="000000"/>
                          </a:solidFill>
                          <a:effectLst/>
                          <a:latin typeface="Arial" charset="0"/>
                          <a:cs typeface="Arial" charset="0"/>
                        </a:rPr>
                        <a:t>Resistance</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rgbClr val="000000"/>
                          </a:solidFill>
                          <a:effectLst/>
                          <a:latin typeface="Arial" charset="0"/>
                          <a:cs typeface="Arial" charset="0"/>
                        </a:rPr>
                        <a:t>Defiance</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rgbClr val="000000"/>
                          </a:solidFill>
                          <a:effectLst/>
                          <a:latin typeface="Arial" charset="0"/>
                          <a:cs typeface="Arial" charset="0"/>
                        </a:rPr>
                        <a:t>Aggression</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546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rPr>
                        <a:t>Dissociative </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rPr>
                        <a:t>Continuum</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cs typeface="Arial" charset="0"/>
                        </a:rPr>
                        <a:t>Rest</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cs typeface="Arial" charset="0"/>
                        </a:rPr>
                        <a:t>Avoidance</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cs typeface="Arial" charset="0"/>
                        </a:rPr>
                        <a:t>Compliance</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cs typeface="Arial" charset="0"/>
                        </a:rPr>
                        <a:t>Dissociation</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cs typeface="Arial" charset="0"/>
                        </a:rPr>
                        <a:t>Fainting</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36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rPr>
                        <a:t>Regulating Brain Region </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cs typeface="Arial" charset="0"/>
                        </a:rPr>
                        <a:t>NEOCORTEX Cortex </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cs typeface="Arial" charset="0"/>
                        </a:rPr>
                        <a:t>CORTEX Limbic </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cs typeface="Arial" charset="0"/>
                        </a:rPr>
                        <a:t>LIMBIC Midbrain </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cs typeface="Arial" charset="0"/>
                        </a:rPr>
                        <a:t>MIDBRAIN Brainstem </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cs typeface="Arial" charset="0"/>
                        </a:rPr>
                        <a:t>BRAINSTEM Autonomic </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41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rPr>
                        <a:t>Cognition</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cs typeface="Arial" charset="0"/>
                        </a:rPr>
                        <a:t>Abstract</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cs typeface="Arial" charset="0"/>
                        </a:rPr>
                        <a:t>Concrete</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cs typeface="Arial" charset="0"/>
                        </a:rPr>
                        <a:t>Emotional</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rgbClr val="000000"/>
                          </a:solidFill>
                          <a:effectLst/>
                          <a:latin typeface="Arial" charset="0"/>
                          <a:cs typeface="Arial" charset="0"/>
                        </a:rPr>
                        <a:t>Reactive</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rgbClr val="000000"/>
                          </a:solidFill>
                          <a:effectLst/>
                          <a:latin typeface="Arial" charset="0"/>
                          <a:cs typeface="Arial" charset="0"/>
                        </a:rPr>
                        <a:t>Reflexive</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880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rgbClr val="000000"/>
                          </a:solidFill>
                          <a:effectLst/>
                          <a:latin typeface="Arial" charset="0"/>
                        </a:rPr>
                        <a:t>Sense of time</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cs typeface="Arial" charset="0"/>
                        </a:rPr>
                        <a:t>Extended future</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cs typeface="Arial" charset="0"/>
                        </a:rPr>
                        <a:t>Days/ hours</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cs typeface="Arial" charset="0"/>
                        </a:rPr>
                        <a:t>Hours/ minutes</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cs typeface="Arial" charset="0"/>
                        </a:rPr>
                        <a:t>Minutes or seconds</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cs typeface="Arial" charset="0"/>
                        </a:rPr>
                        <a:t>Sense of time lost</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880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smtClean="0">
                          <a:ln>
                            <a:noFill/>
                          </a:ln>
                          <a:solidFill>
                            <a:srgbClr val="000000"/>
                          </a:solidFill>
                          <a:effectLst/>
                          <a:latin typeface="Arial" charset="0"/>
                        </a:rPr>
                        <a:t>Mental state</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smtClean="0">
                          <a:ln>
                            <a:noFill/>
                          </a:ln>
                          <a:solidFill>
                            <a:srgbClr val="000000"/>
                          </a:solidFill>
                          <a:effectLst/>
                          <a:latin typeface="Arial" charset="0"/>
                          <a:cs typeface="Arial" charset="0"/>
                        </a:rPr>
                        <a:t>Calm</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smtClean="0">
                          <a:ln>
                            <a:noFill/>
                          </a:ln>
                          <a:solidFill>
                            <a:srgbClr val="000000"/>
                          </a:solidFill>
                          <a:effectLst/>
                          <a:latin typeface="Arial" charset="0"/>
                          <a:cs typeface="Arial" charset="0"/>
                        </a:rPr>
                        <a:t>Arousal</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smtClean="0">
                          <a:ln>
                            <a:noFill/>
                          </a:ln>
                          <a:solidFill>
                            <a:srgbClr val="000000"/>
                          </a:solidFill>
                          <a:effectLst/>
                          <a:latin typeface="Arial" charset="0"/>
                          <a:cs typeface="Arial" charset="0"/>
                        </a:rPr>
                        <a:t>Alarm</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smtClean="0">
                          <a:ln>
                            <a:noFill/>
                          </a:ln>
                          <a:solidFill>
                            <a:srgbClr val="000000"/>
                          </a:solidFill>
                          <a:effectLst/>
                          <a:latin typeface="Arial" charset="0"/>
                          <a:cs typeface="Arial" charset="0"/>
                        </a:rPr>
                        <a:t>Fear</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smtClean="0">
                          <a:ln>
                            <a:noFill/>
                          </a:ln>
                          <a:solidFill>
                            <a:srgbClr val="000000"/>
                          </a:solidFill>
                          <a:effectLst/>
                          <a:latin typeface="Arial" charset="0"/>
                          <a:cs typeface="Arial" charset="0"/>
                        </a:rPr>
                        <a:t>Terror</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86" name="Text Box 292"/>
          <p:cNvSpPr txBox="1">
            <a:spLocks noChangeArrowheads="1"/>
          </p:cNvSpPr>
          <p:nvPr/>
        </p:nvSpPr>
        <p:spPr bwMode="auto">
          <a:xfrm>
            <a:off x="0" y="5803900"/>
            <a:ext cx="6300788"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fontAlgn="base" hangingPunct="1">
              <a:spcBef>
                <a:spcPct val="50000"/>
              </a:spcBef>
              <a:spcAft>
                <a:spcPct val="0"/>
              </a:spcAft>
            </a:pPr>
            <a:r>
              <a:rPr lang="en-GB" sz="1800">
                <a:solidFill>
                  <a:srgbClr val="000000"/>
                </a:solidFill>
              </a:rPr>
              <a:t>Adapted from Perry, B. “</a:t>
            </a:r>
            <a:r>
              <a:rPr lang="en-GB" sz="1800" i="1">
                <a:solidFill>
                  <a:srgbClr val="000000"/>
                </a:solidFill>
              </a:rPr>
              <a:t>Effects of Traumatic Events on Children” published on www.childtrauma.org</a:t>
            </a:r>
            <a:endParaRPr lang="en-GB" sz="1800">
              <a:solidFill>
                <a:srgbClr val="000000"/>
              </a:solidFill>
            </a:endParaRPr>
          </a:p>
          <a:p>
            <a:pPr eaLnBrk="1" fontAlgn="base" hangingPunct="1">
              <a:spcBef>
                <a:spcPct val="50000"/>
              </a:spcBef>
              <a:spcAft>
                <a:spcPct val="0"/>
              </a:spcAft>
            </a:pPr>
            <a:endParaRPr lang="en-GB" sz="1800">
              <a:solidFill>
                <a:srgbClr val="0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endParaRPr lang="en-US" smtClean="0"/>
          </a:p>
        </p:txBody>
      </p:sp>
      <p:sp>
        <p:nvSpPr>
          <p:cNvPr id="3" name="Content Placeholder 2"/>
          <p:cNvSpPr>
            <a:spLocks noGrp="1"/>
          </p:cNvSpPr>
          <p:nvPr>
            <p:ph idx="1"/>
          </p:nvPr>
        </p:nvSpPr>
        <p:spPr/>
        <p:txBody>
          <a:bodyPr/>
          <a:lstStyle/>
          <a:p>
            <a:pPr>
              <a:defRPr/>
            </a:pPr>
            <a:r>
              <a:rPr lang="en-GB" dirty="0" smtClean="0"/>
              <a:t>Know the stage!</a:t>
            </a:r>
          </a:p>
          <a:p>
            <a:pPr>
              <a:defRPr/>
            </a:pPr>
            <a:endParaRPr lang="en-GB" dirty="0" smtClean="0"/>
          </a:p>
          <a:p>
            <a:pPr marL="0" indent="0">
              <a:buFontTx/>
              <a:buNone/>
              <a:defRPr/>
            </a:pPr>
            <a:r>
              <a:rPr lang="en-GB" dirty="0" smtClean="0"/>
              <a:t>and </a:t>
            </a:r>
          </a:p>
          <a:p>
            <a:pPr>
              <a:defRPr/>
            </a:pPr>
            <a:endParaRPr lang="en-GB" dirty="0" smtClean="0"/>
          </a:p>
          <a:p>
            <a:pPr>
              <a:defRPr/>
            </a:pPr>
            <a:r>
              <a:rPr lang="en-GB" dirty="0" smtClean="0"/>
              <a:t>Watch the state!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4294967295"/>
          </p:nvPr>
        </p:nvSpPr>
        <p:spPr>
          <a:xfrm>
            <a:off x="250825" y="1196975"/>
            <a:ext cx="8893175" cy="4525963"/>
          </a:xfrm>
        </p:spPr>
        <p:txBody>
          <a:bodyPr/>
          <a:lstStyle/>
          <a:p>
            <a:pPr>
              <a:buFontTx/>
              <a:buNone/>
            </a:pPr>
            <a:r>
              <a:rPr lang="en-GB" sz="3600" smtClean="0"/>
              <a:t>Changing the fundamental question from</a:t>
            </a:r>
          </a:p>
          <a:p>
            <a:pPr lvl="2">
              <a:buFontTx/>
              <a:buNone/>
            </a:pPr>
            <a:endParaRPr lang="en-GB" sz="2800" i="1" smtClean="0"/>
          </a:p>
          <a:p>
            <a:pPr lvl="2">
              <a:buFontTx/>
              <a:buNone/>
            </a:pPr>
            <a:r>
              <a:rPr lang="en-GB" sz="2800" i="1" smtClean="0"/>
              <a:t>“</a:t>
            </a:r>
            <a:r>
              <a:rPr lang="en-GB" sz="3600" i="1" smtClean="0"/>
              <a:t>What's wrong with you?"</a:t>
            </a:r>
          </a:p>
          <a:p>
            <a:pPr lvl="3">
              <a:buFontTx/>
              <a:buNone/>
            </a:pPr>
            <a:r>
              <a:rPr lang="en-GB" sz="3600" smtClean="0"/>
              <a:t>to</a:t>
            </a:r>
          </a:p>
          <a:p>
            <a:pPr lvl="2">
              <a:buFontTx/>
              <a:buNone/>
            </a:pPr>
            <a:r>
              <a:rPr lang="en-GB" sz="3600" i="1" smtClean="0"/>
              <a:t>"What's happened to you?"</a:t>
            </a:r>
          </a:p>
        </p:txBody>
      </p:sp>
      <p:sp>
        <p:nvSpPr>
          <p:cNvPr id="14339" name="Text Box 5"/>
          <p:cNvSpPr txBox="1">
            <a:spLocks noChangeArrowheads="1"/>
          </p:cNvSpPr>
          <p:nvPr/>
        </p:nvSpPr>
        <p:spPr bwMode="auto">
          <a:xfrm>
            <a:off x="539750" y="5949950"/>
            <a:ext cx="4679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fontAlgn="base" hangingPunct="1">
              <a:spcBef>
                <a:spcPct val="50000"/>
              </a:spcBef>
              <a:spcAft>
                <a:spcPct val="0"/>
              </a:spcAft>
            </a:pPr>
            <a:r>
              <a:rPr lang="en-GB" sz="1800">
                <a:solidFill>
                  <a:srgbClr val="000000"/>
                </a:solidFill>
              </a:rPr>
              <a:t>Sandra Bloom</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smtClean="0"/>
              <a:t>S.E.L.F.</a:t>
            </a:r>
          </a:p>
        </p:txBody>
      </p:sp>
      <p:sp>
        <p:nvSpPr>
          <p:cNvPr id="15363" name="Rectangle 3"/>
          <p:cNvSpPr>
            <a:spLocks noGrp="1" noChangeArrowheads="1"/>
          </p:cNvSpPr>
          <p:nvPr>
            <p:ph type="body" idx="1"/>
          </p:nvPr>
        </p:nvSpPr>
        <p:spPr>
          <a:xfrm>
            <a:off x="179388" y="1600200"/>
            <a:ext cx="8785225" cy="4525963"/>
          </a:xfrm>
        </p:spPr>
        <p:txBody>
          <a:bodyPr/>
          <a:lstStyle/>
          <a:p>
            <a:r>
              <a:rPr lang="en-GB" sz="2800" b="1" smtClean="0"/>
              <a:t>Safety:</a:t>
            </a:r>
            <a:r>
              <a:rPr lang="en-GB" sz="2800" smtClean="0"/>
              <a:t> Physical, Psychological, Social, Moral</a:t>
            </a:r>
          </a:p>
          <a:p>
            <a:pPr>
              <a:buFontTx/>
              <a:buNone/>
            </a:pPr>
            <a:endParaRPr lang="en-GB" sz="1400" smtClean="0"/>
          </a:p>
          <a:p>
            <a:r>
              <a:rPr lang="en-GB" sz="2800" b="1" smtClean="0"/>
              <a:t>Emotions:</a:t>
            </a:r>
            <a:r>
              <a:rPr lang="en-GB" sz="2800" smtClean="0"/>
              <a:t> Handling feelings without becoming destructive of self or other</a:t>
            </a:r>
          </a:p>
          <a:p>
            <a:pPr>
              <a:buFontTx/>
              <a:buNone/>
            </a:pPr>
            <a:endParaRPr lang="en-GB" sz="1400" smtClean="0"/>
          </a:p>
          <a:p>
            <a:r>
              <a:rPr lang="en-GB" sz="2800" b="1" smtClean="0"/>
              <a:t>Loss:</a:t>
            </a:r>
            <a:r>
              <a:rPr lang="en-GB" sz="2800" smtClean="0"/>
              <a:t> Getting over loss, preparing for change</a:t>
            </a:r>
          </a:p>
          <a:p>
            <a:pPr>
              <a:buFontTx/>
              <a:buNone/>
            </a:pPr>
            <a:endParaRPr lang="en-GB" sz="1400" smtClean="0"/>
          </a:p>
          <a:p>
            <a:r>
              <a:rPr lang="en-GB" sz="2800" b="1" smtClean="0"/>
              <a:t>Future:</a:t>
            </a:r>
            <a:r>
              <a:rPr lang="en-GB" sz="2800" smtClean="0"/>
              <a:t> Re-establishing the capacity for choice</a:t>
            </a:r>
          </a:p>
        </p:txBody>
      </p:sp>
      <p:sp>
        <p:nvSpPr>
          <p:cNvPr id="15364" name="Text Box 4"/>
          <p:cNvSpPr txBox="1">
            <a:spLocks noChangeArrowheads="1"/>
          </p:cNvSpPr>
          <p:nvPr/>
        </p:nvSpPr>
        <p:spPr bwMode="auto">
          <a:xfrm>
            <a:off x="323850" y="6092825"/>
            <a:ext cx="46085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fontAlgn="base" hangingPunct="1">
              <a:spcBef>
                <a:spcPct val="50000"/>
              </a:spcBef>
              <a:spcAft>
                <a:spcPct val="0"/>
              </a:spcAft>
            </a:pPr>
            <a:r>
              <a:rPr lang="en-GB" sz="1800" i="1">
                <a:solidFill>
                  <a:srgbClr val="000000"/>
                </a:solidFill>
              </a:rPr>
              <a:t>The Sanctuary Model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0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7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8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9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1595</TotalTime>
  <Words>805</Words>
  <Application>Microsoft Office PowerPoint</Application>
  <PresentationFormat>On-screen Show (4:3)</PresentationFormat>
  <Paragraphs>115</Paragraphs>
  <Slides>14</Slides>
  <Notes>1</Notes>
  <HiddenSlides>0</HiddenSlides>
  <MMClips>0</MMClips>
  <ScaleCrop>false</ScaleCrop>
  <HeadingPairs>
    <vt:vector size="4" baseType="variant">
      <vt:variant>
        <vt:lpstr>Theme</vt:lpstr>
      </vt:variant>
      <vt:variant>
        <vt:i4>10</vt:i4>
      </vt:variant>
      <vt:variant>
        <vt:lpstr>Slide Titles</vt:lpstr>
      </vt:variant>
      <vt:variant>
        <vt:i4>14</vt:i4>
      </vt:variant>
    </vt:vector>
  </HeadingPairs>
  <TitlesOfParts>
    <vt:vector size="24" baseType="lpstr">
      <vt:lpstr>1_Default Design</vt:lpstr>
      <vt:lpstr>2_Default Design</vt:lpstr>
      <vt:lpstr>3_Default Design</vt:lpstr>
      <vt:lpstr>4_Default Design</vt:lpstr>
      <vt:lpstr>5_Default Design</vt:lpstr>
      <vt:lpstr>6_Default Design</vt:lpstr>
      <vt:lpstr>7_Default Design</vt:lpstr>
      <vt:lpstr>8_Default Design</vt:lpstr>
      <vt:lpstr>9_Default Design</vt:lpstr>
      <vt:lpstr>10_Default Design</vt:lpstr>
      <vt:lpstr>Working with traumatised children</vt:lpstr>
      <vt:lpstr>The right to recovery</vt:lpstr>
      <vt:lpstr>Impact of trauma on brain development and childhood learning</vt:lpstr>
      <vt:lpstr>Impact of trauma on learning</vt:lpstr>
      <vt:lpstr>Change in external challenge leads to change in internal state</vt:lpstr>
      <vt:lpstr>PowerPoint Presentation</vt:lpstr>
      <vt:lpstr>PowerPoint Presentation</vt:lpstr>
      <vt:lpstr>PowerPoint Presentation</vt:lpstr>
      <vt:lpstr>S.E.L.F.</vt:lpstr>
      <vt:lpstr>ARC approach to trauma</vt:lpstr>
      <vt:lpstr>Making Space</vt:lpstr>
      <vt:lpstr>A feeling of safety?</vt:lpstr>
      <vt:lpstr>Secondary trauma</vt:lpstr>
      <vt:lpstr>Stress regulation and the environment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traumatised children</dc:title>
  <dc:creator>Judy</dc:creator>
  <cp:lastModifiedBy>uos</cp:lastModifiedBy>
  <cp:revision>10</cp:revision>
  <dcterms:created xsi:type="dcterms:W3CDTF">2012-11-25T18:45:23Z</dcterms:created>
  <dcterms:modified xsi:type="dcterms:W3CDTF">2012-12-05T15:09:46Z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A4724081</vt:lpwstr>
  </property>
  <property fmtid="{D5CDD505-2E9C-101B-9397-08002B2CF9AE}" pid="4" name="Objective-Title">
    <vt:lpwstr>Unit_7b_-_Working_with_traumatised_children_(updated_by_JF_Nov_12)</vt:lpwstr>
  </property>
  <property fmtid="{D5CDD505-2E9C-101B-9397-08002B2CF9AE}" pid="5" name="Objective-Comment">
    <vt:lpwstr>
    </vt:lpwstr>
  </property>
  <property fmtid="{D5CDD505-2E9C-101B-9397-08002B2CF9AE}" pid="6" name="Objective-CreationStamp">
    <vt:filetime>2012-12-17T13:09:10Z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2012-12-17T13:09:10Z</vt:filetime>
  </property>
  <property fmtid="{D5CDD505-2E9C-101B-9397-08002B2CF9AE}" pid="10" name="Objective-ModificationStamp">
    <vt:filetime>2012-12-17T13:09:54Z</vt:filetime>
  </property>
  <property fmtid="{D5CDD505-2E9C-101B-9397-08002B2CF9AE}" pid="11" name="Objective-Owner">
    <vt:lpwstr>Brush, Eliza E (Z604769)</vt:lpwstr>
  </property>
  <property fmtid="{D5CDD505-2E9C-101B-9397-08002B2CF9AE}" pid="12" name="Objective-Path">
    <vt:lpwstr>Objective Global Folder:SG File Plan:People, communities and living:Families and children:Care for children:Research and analysis: Care for children:Improving Outcomes for Looked After Children: We can and must do better update: Unit 07: 2012-2017:</vt:lpwstr>
  </property>
  <property fmtid="{D5CDD505-2E9C-101B-9397-08002B2CF9AE}" pid="13" name="Objective-Parent">
    <vt:lpwstr>Improving Outcomes for Looked After Children: We can and must do better update: Unit 07: 2012-2017</vt:lpwstr>
  </property>
  <property fmtid="{D5CDD505-2E9C-101B-9397-08002B2CF9AE}" pid="14" name="Objective-State">
    <vt:lpwstr>Published</vt:lpwstr>
  </property>
  <property fmtid="{D5CDD505-2E9C-101B-9397-08002B2CF9AE}" pid="15" name="Objective-Version">
    <vt:lpwstr>1.0</vt:lpwstr>
  </property>
  <property fmtid="{D5CDD505-2E9C-101B-9397-08002B2CF9AE}" pid="16" name="Objective-VersionNumber">
    <vt:i4>1</vt:i4>
  </property>
  <property fmtid="{D5CDD505-2E9C-101B-9397-08002B2CF9AE}" pid="17" name="Objective-VersionComment">
    <vt:lpwstr>First version</vt:lpwstr>
  </property>
  <property fmtid="{D5CDD505-2E9C-101B-9397-08002B2CF9AE}" pid="18" name="Objective-FileNumber">
    <vt:lpwstr>
    </vt:lpwstr>
  </property>
  <property fmtid="{D5CDD505-2E9C-101B-9397-08002B2CF9AE}" pid="19" name="Objective-Classification">
    <vt:lpwstr>[Inherited - Not Protectively Marked]</vt:lpwstr>
  </property>
  <property fmtid="{D5CDD505-2E9C-101B-9397-08002B2CF9AE}" pid="20" name="Objective-Caveats">
    <vt:lpwstr>
    </vt:lpwstr>
  </property>
  <property fmtid="{D5CDD505-2E9C-101B-9397-08002B2CF9AE}" pid="21" name="Objective-Date of Original [system]">
    <vt:lpwstr>
    </vt:lpwstr>
  </property>
  <property fmtid="{D5CDD505-2E9C-101B-9397-08002B2CF9AE}" pid="22" name="Objective-Date Received [system]">
    <vt:lpwstr>
    </vt:lpwstr>
  </property>
  <property fmtid="{D5CDD505-2E9C-101B-9397-08002B2CF9AE}" pid="23" name="Objective-SG Web Publication - Category [system]">
    <vt:lpwstr>
    </vt:lpwstr>
  </property>
  <property fmtid="{D5CDD505-2E9C-101B-9397-08002B2CF9AE}" pid="24" name="Objective-SG Web Publication - Category 2 Classification [system]">
    <vt:lpwstr>
    </vt:lpwstr>
  </property>
</Properties>
</file>